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5" r:id="rId4"/>
    <p:sldId id="258" r:id="rId5"/>
    <p:sldId id="271" r:id="rId6"/>
    <p:sldId id="272" r:id="rId7"/>
    <p:sldId id="259" r:id="rId8"/>
    <p:sldId id="273" r:id="rId9"/>
    <p:sldId id="274" r:id="rId10"/>
    <p:sldId id="260" r:id="rId11"/>
    <p:sldId id="262" r:id="rId12"/>
    <p:sldId id="261" r:id="rId13"/>
    <p:sldId id="263" r:id="rId14"/>
    <p:sldId id="264" r:id="rId15"/>
    <p:sldId id="265" r:id="rId16"/>
    <p:sldId id="276" r:id="rId17"/>
    <p:sldId id="266" r:id="rId18"/>
    <p:sldId id="267"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F6B"/>
    <a:srgbClr val="461D65"/>
    <a:srgbClr val="532377"/>
    <a:srgbClr val="65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97"/>
    <p:restoredTop sz="66667"/>
  </p:normalViewPr>
  <p:slideViewPr>
    <p:cSldViewPr snapToGrid="0">
      <p:cViewPr varScale="1">
        <p:scale>
          <a:sx n="238" d="100"/>
          <a:sy n="238" d="100"/>
        </p:scale>
        <p:origin x="5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25008-3DEA-4B03-99D9-02ABEA3E33DA}" type="datetimeFigureOut">
              <a:rPr lang="en-GB" smtClean="0"/>
              <a:t>11/05/2021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FBCC2-E9D9-4D89-B0F4-705B31D6AA9E}" type="slidenum">
              <a:rPr lang="en-GB" smtClean="0"/>
              <a:t>‹#›</a:t>
            </a:fld>
            <a:endParaRPr lang="en-GB"/>
          </a:p>
        </p:txBody>
      </p:sp>
    </p:spTree>
    <p:extLst>
      <p:ext uri="{BB962C8B-B14F-4D97-AF65-F5344CB8AC3E}">
        <p14:creationId xmlns:p14="http://schemas.microsoft.com/office/powerpoint/2010/main" val="1144643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2</a:t>
            </a:fld>
            <a:endParaRPr lang="en-GB"/>
          </a:p>
        </p:txBody>
      </p:sp>
    </p:spTree>
    <p:extLst>
      <p:ext uri="{BB962C8B-B14F-4D97-AF65-F5344CB8AC3E}">
        <p14:creationId xmlns:p14="http://schemas.microsoft.com/office/powerpoint/2010/main" val="200022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Small Cities (Zone 3 and Zone 5 </a:t>
            </a:r>
            <a:r>
              <a:rPr lang="en-GB" sz="1200" kern="1200" dirty="0">
                <a:solidFill>
                  <a:schemeClr val="tx1"/>
                </a:solidFill>
                <a:effectLst/>
                <a:latin typeface="+mn-lt"/>
                <a:ea typeface="+mn-ea"/>
                <a:cs typeface="+mn-cs"/>
              </a:rPr>
              <a:t>CA = </a:t>
            </a:r>
            <a:r>
              <a:rPr lang="en-GB" sz="1200" b="1" kern="1200" dirty="0">
                <a:solidFill>
                  <a:schemeClr val="tx1"/>
                </a:solidFill>
                <a:effectLst/>
                <a:latin typeface="+mn-lt"/>
                <a:ea typeface="+mn-ea"/>
                <a:cs typeface="+mn-cs"/>
              </a:rPr>
              <a:t>0.92643</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Small Cities had the second number of claims, this could be because there are more people living in these areas but due to the size of the area this is heavily impacting the claims.</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Another reason is that these areas have much many more cars.</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Perhaps people living in these cities the vast majority drive but due to the size of where they live the likelihood of claims is much higher as we can see from the Correlation analysis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12</a:t>
            </a:fld>
            <a:endParaRPr lang="en-GB"/>
          </a:p>
        </p:txBody>
      </p:sp>
    </p:spTree>
    <p:extLst>
      <p:ext uri="{BB962C8B-B14F-4D97-AF65-F5344CB8AC3E}">
        <p14:creationId xmlns:p14="http://schemas.microsoft.com/office/powerpoint/2010/main" val="3446738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GB" sz="1200" kern="1200" dirty="0">
                <a:solidFill>
                  <a:schemeClr val="tx1"/>
                </a:solidFill>
                <a:effectLst/>
                <a:latin typeface="+mn-lt"/>
                <a:ea typeface="+mn-ea"/>
                <a:cs typeface="+mn-cs"/>
              </a:rPr>
              <a:t>Rural Areas (Zone 4 and Zone 6 CA = </a:t>
            </a:r>
            <a:r>
              <a:rPr lang="en-GB" sz="1200" b="1" kern="1200" dirty="0">
                <a:solidFill>
                  <a:schemeClr val="tx1"/>
                </a:solidFill>
                <a:effectLst/>
                <a:latin typeface="+mn-lt"/>
                <a:ea typeface="+mn-ea"/>
                <a:cs typeface="+mn-cs"/>
              </a:rPr>
              <a:t>0.9225104</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can assume that the reason for Rural areas having the third highest Correlation value is because of the not only the high number of claims made but the fact that the areas that are highly correlated are Zone 4 and Zone 6 which are the rural areas of Sweden</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There could be a number of things that could happen in the rural areas of Sweden, a number of them could be due to the infrastructure, weather, perhaps free roaming animals in the roads, the rough terrain these a few things that could be heavily impacting the number of claims made from those areas hence our high correlation value</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13</a:t>
            </a:fld>
            <a:endParaRPr lang="en-GB"/>
          </a:p>
        </p:txBody>
      </p:sp>
    </p:spTree>
    <p:extLst>
      <p:ext uri="{BB962C8B-B14F-4D97-AF65-F5344CB8AC3E}">
        <p14:creationId xmlns:p14="http://schemas.microsoft.com/office/powerpoint/2010/main" val="2954736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kern="1200" dirty="0">
                <a:solidFill>
                  <a:schemeClr val="tx1"/>
                </a:solidFill>
                <a:effectLst/>
                <a:latin typeface="+mn-lt"/>
                <a:ea typeface="+mn-ea"/>
                <a:cs typeface="+mn-cs"/>
              </a:rPr>
              <a:t>Large Cites (Zone 1 and Zone 2 CA = </a:t>
            </a:r>
            <a:r>
              <a:rPr lang="fr-FR" sz="1200" b="1" kern="1200" dirty="0">
                <a:solidFill>
                  <a:schemeClr val="tx1"/>
                </a:solidFill>
                <a:effectLst/>
                <a:latin typeface="+mn-lt"/>
                <a:ea typeface="+mn-ea"/>
                <a:cs typeface="+mn-cs"/>
              </a:rPr>
              <a:t>0.9014782</a:t>
            </a:r>
            <a:r>
              <a:rPr lang="fr-FR"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large cities had the lowest value in terms of the correlation analysis</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could be due to the fact that less people drive and take public transport</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Being that the cities are so big they are therefore less congested resulting in less claims</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Further adding to the above the infrastructure in terms of the road worthy ness of the roads and the stop lights are very heavily maintained resulting in less claims for people living in these areas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14</a:t>
            </a:fld>
            <a:endParaRPr lang="en-GB"/>
          </a:p>
        </p:txBody>
      </p:sp>
    </p:spTree>
    <p:extLst>
      <p:ext uri="{BB962C8B-B14F-4D97-AF65-F5344CB8AC3E}">
        <p14:creationId xmlns:p14="http://schemas.microsoft.com/office/powerpoint/2010/main" val="13516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Make 4 had the highest value of </a:t>
            </a:r>
            <a:r>
              <a:rPr lang="en-US" sz="1200" b="1" kern="1200" dirty="0">
                <a:solidFill>
                  <a:schemeClr val="tx1"/>
                </a:solidFill>
                <a:effectLst/>
                <a:latin typeface="+mn-lt"/>
                <a:ea typeface="+mn-ea"/>
                <a:cs typeface="+mn-cs"/>
              </a:rPr>
              <a:t>CA = 0.9654472 </a:t>
            </a:r>
            <a:r>
              <a:rPr lang="en-US" sz="1200" kern="1200" dirty="0">
                <a:solidFill>
                  <a:schemeClr val="tx1"/>
                </a:solidFill>
                <a:effectLst/>
                <a:latin typeface="+mn-lt"/>
                <a:ea typeface="+mn-ea"/>
                <a:cs typeface="+mn-cs"/>
              </a:rPr>
              <a:t>which was the highest number of claims for the Make 4 variable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can see from the line of best fit that the values are have a lot of variance but due to the CA value of </a:t>
            </a:r>
            <a:r>
              <a:rPr lang="en-US" sz="1200" b="1" kern="1200" dirty="0">
                <a:solidFill>
                  <a:schemeClr val="tx1"/>
                </a:solidFill>
                <a:effectLst/>
                <a:latin typeface="+mn-lt"/>
                <a:ea typeface="+mn-ea"/>
                <a:cs typeface="+mn-cs"/>
              </a:rPr>
              <a:t>0.9654472 </a:t>
            </a:r>
            <a:r>
              <a:rPr lang="en-US" sz="1200" kern="1200" dirty="0">
                <a:solidFill>
                  <a:schemeClr val="tx1"/>
                </a:solidFill>
                <a:effectLst/>
                <a:latin typeface="+mn-lt"/>
                <a:ea typeface="+mn-ea"/>
                <a:cs typeface="+mn-cs"/>
              </a:rPr>
              <a:t>we know that the variables claims and payment within Make 4 are highly correlated and this make in particular has the highest correlation value.</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15</a:t>
            </a:fld>
            <a:endParaRPr lang="en-GB"/>
          </a:p>
        </p:txBody>
      </p:sp>
    </p:spTree>
    <p:extLst>
      <p:ext uri="{BB962C8B-B14F-4D97-AF65-F5344CB8AC3E}">
        <p14:creationId xmlns:p14="http://schemas.microsoft.com/office/powerpoint/2010/main" val="164656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Make 7 had the lowest value of </a:t>
            </a:r>
            <a:r>
              <a:rPr lang="en-US" sz="1200" b="1" kern="1200" dirty="0">
                <a:solidFill>
                  <a:schemeClr val="tx1"/>
                </a:solidFill>
                <a:effectLst/>
                <a:latin typeface="+mn-lt"/>
                <a:ea typeface="+mn-ea"/>
                <a:cs typeface="+mn-cs"/>
              </a:rPr>
              <a:t>CA with = 0.9056136</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While the correlation between the Make 7 claims and the payment the variables are very spread out and varied showing that while when the claims increase so does the payment, but the claims are not going to be consistent</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To further add to the above the claims themselves within the Make 7 have a lot of variance within them but are still highly correlated once put against the payment variable but within our dataset this is the lowest.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16</a:t>
            </a:fld>
            <a:endParaRPr lang="en-GB"/>
          </a:p>
        </p:txBody>
      </p:sp>
    </p:spTree>
    <p:extLst>
      <p:ext uri="{BB962C8B-B14F-4D97-AF65-F5344CB8AC3E}">
        <p14:creationId xmlns:p14="http://schemas.microsoft.com/office/powerpoint/2010/main" val="188041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see from our correlation analysis value of 0.9388519 that the claims variable and the payment variable are highly correlated resulting in a strong positive relationship, as the claims increase so does the payment made by the Swedish insurance company.</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17</a:t>
            </a:fld>
            <a:endParaRPr lang="en-GB"/>
          </a:p>
        </p:txBody>
      </p:sp>
    </p:spTree>
    <p:extLst>
      <p:ext uri="{BB962C8B-B14F-4D97-AF65-F5344CB8AC3E}">
        <p14:creationId xmlns:p14="http://schemas.microsoft.com/office/powerpoint/2010/main" val="77000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see from our correlation analysis value of 0.8458319 that the insured variable and the payment variable are highly correlated resulting in a strong positive relationship, as the number of insured increase so does the payment made by the Swedish insurance company.</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18</a:t>
            </a:fld>
            <a:endParaRPr lang="en-GB"/>
          </a:p>
        </p:txBody>
      </p:sp>
    </p:spTree>
    <p:extLst>
      <p:ext uri="{BB962C8B-B14F-4D97-AF65-F5344CB8AC3E}">
        <p14:creationId xmlns:p14="http://schemas.microsoft.com/office/powerpoint/2010/main" val="422358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Std.Error</a:t>
            </a:r>
            <a:r>
              <a:rPr lang="en-US" dirty="0"/>
              <a:t>: the standard error of the coefficient estimates. As we can see the Insured variable is the smallest as this represents the accuracy of the coefficient. Because Insured has the smallest </a:t>
            </a:r>
            <a:r>
              <a:rPr lang="en-US" dirty="0" err="1"/>
              <a:t>Std.Error</a:t>
            </a:r>
            <a:r>
              <a:rPr lang="en-US" dirty="0"/>
              <a:t> this shows that it has the highest level of confidence regarding the estimate. Furthermore, </a:t>
            </a:r>
            <a:r>
              <a:rPr lang="en-US" dirty="0" err="1"/>
              <a:t>Kilometres</a:t>
            </a:r>
            <a:r>
              <a:rPr lang="en-US" dirty="0"/>
              <a:t> in regard to the </a:t>
            </a:r>
            <a:r>
              <a:rPr lang="en-US" dirty="0" err="1"/>
              <a:t>Std.Error</a:t>
            </a:r>
            <a:r>
              <a:rPr lang="en-US" dirty="0"/>
              <a:t> this shows that it has the lowest level of confidence.</a:t>
            </a:r>
          </a:p>
          <a:p>
            <a:r>
              <a:rPr lang="en-US" dirty="0"/>
              <a:t> </a:t>
            </a:r>
          </a:p>
          <a:p>
            <a:r>
              <a:rPr lang="en-US" dirty="0"/>
              <a:t>•	</a:t>
            </a:r>
            <a:r>
              <a:rPr lang="en-US" dirty="0" err="1"/>
              <a:t>Pr</a:t>
            </a:r>
            <a:r>
              <a:rPr lang="en-US" dirty="0"/>
              <a:t>(&gt;|t|): The p-value corresponding to the t-statistic. Because </a:t>
            </a:r>
            <a:r>
              <a:rPr lang="en-US" dirty="0" err="1"/>
              <a:t>Kilometres</a:t>
            </a:r>
            <a:r>
              <a:rPr lang="en-US" dirty="0"/>
              <a:t> has the smallest p-value, it shows it is the most significant estimate, additionally Claims has the highest p-value this shows that this has the least significant estimate for our model.</a:t>
            </a:r>
          </a:p>
          <a:p>
            <a:r>
              <a:rPr lang="en-US" dirty="0"/>
              <a:t> </a:t>
            </a:r>
          </a:p>
          <a:p>
            <a:r>
              <a:rPr lang="en-US" dirty="0"/>
              <a:t>Model Equation </a:t>
            </a:r>
          </a:p>
          <a:p>
            <a:r>
              <a:rPr lang="en-US" dirty="0"/>
              <a:t> </a:t>
            </a:r>
          </a:p>
          <a:p>
            <a:r>
              <a:rPr lang="en-US" dirty="0"/>
              <a:t>Payment = -8238.38 + 951.03 Kilometers + 651.53 Zone +</a:t>
            </a:r>
          </a:p>
          <a:p>
            <a:r>
              <a:rPr lang="en-US" dirty="0"/>
              <a:t>658.48 Bonus + 159.93 Make + 7.28 Insured + 4817.56 Claims</a:t>
            </a: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19</a:t>
            </a:fld>
            <a:endParaRPr lang="en-GB"/>
          </a:p>
        </p:txBody>
      </p:sp>
    </p:spTree>
    <p:extLst>
      <p:ext uri="{BB962C8B-B14F-4D97-AF65-F5344CB8AC3E}">
        <p14:creationId xmlns:p14="http://schemas.microsoft.com/office/powerpoint/2010/main" val="4146415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Std.Error</a:t>
            </a:r>
            <a:r>
              <a:rPr lang="en-GB" sz="1200" kern="1200" dirty="0">
                <a:solidFill>
                  <a:schemeClr val="tx1"/>
                </a:solidFill>
                <a:effectLst/>
                <a:latin typeface="+mn-lt"/>
                <a:ea typeface="+mn-ea"/>
                <a:cs typeface="+mn-cs"/>
              </a:rPr>
              <a:t>: the standard error of the coefficient estimates. As we can see the </a:t>
            </a:r>
            <a:r>
              <a:rPr lang="en-GB" sz="1200" b="1" kern="1200" dirty="0">
                <a:solidFill>
                  <a:schemeClr val="tx1"/>
                </a:solidFill>
                <a:effectLst/>
                <a:latin typeface="+mn-lt"/>
                <a:ea typeface="+mn-ea"/>
                <a:cs typeface="+mn-cs"/>
              </a:rPr>
              <a:t>Payment</a:t>
            </a:r>
            <a:r>
              <a:rPr lang="en-GB" sz="1200" kern="1200" dirty="0">
                <a:solidFill>
                  <a:schemeClr val="tx1"/>
                </a:solidFill>
                <a:effectLst/>
                <a:latin typeface="+mn-lt"/>
                <a:ea typeface="+mn-ea"/>
                <a:cs typeface="+mn-cs"/>
              </a:rPr>
              <a:t> variable is the smallest as this represents the accuracy of the coefficient. Because </a:t>
            </a:r>
            <a:r>
              <a:rPr lang="en-GB" sz="1200" b="1" kern="1200" dirty="0">
                <a:solidFill>
                  <a:schemeClr val="tx1"/>
                </a:solidFill>
                <a:effectLst/>
                <a:latin typeface="+mn-lt"/>
                <a:ea typeface="+mn-ea"/>
                <a:cs typeface="+mn-cs"/>
              </a:rPr>
              <a:t>Payment</a:t>
            </a:r>
            <a:r>
              <a:rPr lang="en-GB" sz="1200" kern="1200" dirty="0">
                <a:solidFill>
                  <a:schemeClr val="tx1"/>
                </a:solidFill>
                <a:effectLst/>
                <a:latin typeface="+mn-lt"/>
                <a:ea typeface="+mn-ea"/>
                <a:cs typeface="+mn-cs"/>
              </a:rPr>
              <a:t> has the smallest </a:t>
            </a:r>
            <a:r>
              <a:rPr lang="en-GB" sz="1200" kern="1200" dirty="0" err="1">
                <a:solidFill>
                  <a:schemeClr val="tx1"/>
                </a:solidFill>
                <a:effectLst/>
                <a:latin typeface="+mn-lt"/>
                <a:ea typeface="+mn-ea"/>
                <a:cs typeface="+mn-cs"/>
              </a:rPr>
              <a:t>Std.Error</a:t>
            </a:r>
            <a:r>
              <a:rPr lang="en-GB" sz="1200" kern="1200" dirty="0">
                <a:solidFill>
                  <a:schemeClr val="tx1"/>
                </a:solidFill>
                <a:effectLst/>
                <a:latin typeface="+mn-lt"/>
                <a:ea typeface="+mn-ea"/>
                <a:cs typeface="+mn-cs"/>
              </a:rPr>
              <a:t> this shows that it has the highest level of confidence regarding the estimate. Furthermore, </a:t>
            </a:r>
            <a:r>
              <a:rPr lang="en-GB" sz="1200" b="1" kern="1200" dirty="0">
                <a:solidFill>
                  <a:schemeClr val="tx1"/>
                </a:solidFill>
                <a:effectLst/>
                <a:latin typeface="+mn-lt"/>
                <a:ea typeface="+mn-ea"/>
                <a:cs typeface="+mn-cs"/>
              </a:rPr>
              <a:t>Kilometres</a:t>
            </a:r>
            <a:r>
              <a:rPr lang="en-GB" sz="1200" kern="1200" dirty="0">
                <a:solidFill>
                  <a:schemeClr val="tx1"/>
                </a:solidFill>
                <a:effectLst/>
                <a:latin typeface="+mn-lt"/>
                <a:ea typeface="+mn-ea"/>
                <a:cs typeface="+mn-cs"/>
              </a:rPr>
              <a:t> in regard to the </a:t>
            </a:r>
            <a:r>
              <a:rPr lang="en-GB" sz="1200" kern="1200" dirty="0" err="1">
                <a:solidFill>
                  <a:schemeClr val="tx1"/>
                </a:solidFill>
                <a:effectLst/>
                <a:latin typeface="+mn-lt"/>
                <a:ea typeface="+mn-ea"/>
                <a:cs typeface="+mn-cs"/>
              </a:rPr>
              <a:t>Std.Error</a:t>
            </a:r>
            <a:r>
              <a:rPr lang="en-GB" sz="1200" kern="1200" dirty="0">
                <a:solidFill>
                  <a:schemeClr val="tx1"/>
                </a:solidFill>
                <a:effectLst/>
                <a:latin typeface="+mn-lt"/>
                <a:ea typeface="+mn-ea"/>
                <a:cs typeface="+mn-cs"/>
              </a:rPr>
              <a:t> this shows that it has the lowest level of confidence.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Pr</a:t>
            </a:r>
            <a:r>
              <a:rPr lang="en-GB" sz="1200" kern="1200" dirty="0">
                <a:solidFill>
                  <a:schemeClr val="tx1"/>
                </a:solidFill>
                <a:effectLst/>
                <a:latin typeface="+mn-lt"/>
                <a:ea typeface="+mn-ea"/>
                <a:cs typeface="+mn-cs"/>
              </a:rPr>
              <a:t>(&gt;|t|): The p-value corresponding to the t-statistic. Because </a:t>
            </a:r>
            <a:r>
              <a:rPr lang="en-GB" sz="1200" b="1" kern="1200" dirty="0">
                <a:solidFill>
                  <a:schemeClr val="tx1"/>
                </a:solidFill>
                <a:effectLst/>
                <a:latin typeface="+mn-lt"/>
                <a:ea typeface="+mn-ea"/>
                <a:cs typeface="+mn-cs"/>
              </a:rPr>
              <a:t>Make</a:t>
            </a:r>
            <a:r>
              <a:rPr lang="en-GB" sz="1200" kern="1200" dirty="0">
                <a:solidFill>
                  <a:schemeClr val="tx1"/>
                </a:solidFill>
                <a:effectLst/>
                <a:latin typeface="+mn-lt"/>
                <a:ea typeface="+mn-ea"/>
                <a:cs typeface="+mn-cs"/>
              </a:rPr>
              <a:t> has the smallest p-value, it shows it is the most significant estimate, additionally </a:t>
            </a:r>
            <a:r>
              <a:rPr lang="en-GB" sz="1200" b="1" kern="1200" dirty="0">
                <a:solidFill>
                  <a:schemeClr val="tx1"/>
                </a:solidFill>
                <a:effectLst/>
                <a:latin typeface="+mn-lt"/>
                <a:ea typeface="+mn-ea"/>
                <a:cs typeface="+mn-cs"/>
              </a:rPr>
              <a:t>Insured</a:t>
            </a:r>
            <a:r>
              <a:rPr lang="en-GB" sz="1200" kern="1200" dirty="0">
                <a:solidFill>
                  <a:schemeClr val="tx1"/>
                </a:solidFill>
                <a:effectLst/>
                <a:latin typeface="+mn-lt"/>
                <a:ea typeface="+mn-ea"/>
                <a:cs typeface="+mn-cs"/>
              </a:rPr>
              <a:t> has the highest p-value this shows that this has the least significant estimate for our model.</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Model Equation</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Claims</a:t>
            </a:r>
            <a:r>
              <a:rPr lang="en-US" sz="1200" kern="1200" dirty="0">
                <a:solidFill>
                  <a:schemeClr val="tx1"/>
                </a:solidFill>
                <a:effectLst/>
                <a:latin typeface="+mn-lt"/>
                <a:ea typeface="+mn-ea"/>
                <a:cs typeface="+mn-cs"/>
              </a:rPr>
              <a:t> = 5.44 + 0.0011 Payment + - 0.42 Zone + - 0.37 Bonus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- 0.14 Make + 0.01 Insured + - 0.13 Kilometers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20</a:t>
            </a:fld>
            <a:endParaRPr lang="en-GB"/>
          </a:p>
        </p:txBody>
      </p:sp>
    </p:spTree>
    <p:extLst>
      <p:ext uri="{BB962C8B-B14F-4D97-AF65-F5344CB8AC3E}">
        <p14:creationId xmlns:p14="http://schemas.microsoft.com/office/powerpoint/2010/main" val="2439937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3</a:t>
            </a:fld>
            <a:endParaRPr lang="en-GB"/>
          </a:p>
        </p:txBody>
      </p:sp>
    </p:spTree>
    <p:extLst>
      <p:ext uri="{BB962C8B-B14F-4D97-AF65-F5344CB8AC3E}">
        <p14:creationId xmlns:p14="http://schemas.microsoft.com/office/powerpoint/2010/main" val="13328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Zone 4 (Rural areas in southern Sweden) has the highest mean number of claims this could be because the infrastructure has not been as well maintained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lights, roading, stop signs and so on.</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Zone 7 (Gotland) has the lowest number of claims as its population is far lower than that of southern Sweden, the population of Sweden is </a:t>
            </a:r>
            <a:r>
              <a:rPr lang="en-US" sz="1200" b="1" kern="1200" dirty="0">
                <a:solidFill>
                  <a:schemeClr val="tx1"/>
                </a:solidFill>
                <a:effectLst/>
                <a:latin typeface="+mn-lt"/>
                <a:ea typeface="+mn-ea"/>
                <a:cs typeface="+mn-cs"/>
              </a:rPr>
              <a:t>10.23 million (2019) </a:t>
            </a:r>
            <a:r>
              <a:rPr lang="en-US" sz="1200" kern="1200" dirty="0">
                <a:solidFill>
                  <a:schemeClr val="tx1"/>
                </a:solidFill>
                <a:effectLst/>
                <a:latin typeface="+mn-lt"/>
                <a:ea typeface="+mn-ea"/>
                <a:cs typeface="+mn-cs"/>
              </a:rPr>
              <a:t>in contrast to</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population of Gotland is </a:t>
            </a:r>
            <a:r>
              <a:rPr lang="en-US" sz="1200" b="1" kern="1200" dirty="0">
                <a:solidFill>
                  <a:schemeClr val="tx1"/>
                </a:solidFill>
                <a:effectLst/>
                <a:latin typeface="+mn-lt"/>
                <a:ea typeface="+mn-ea"/>
                <a:cs typeface="+mn-cs"/>
              </a:rPr>
              <a:t>only 58,464.</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4</a:t>
            </a:fld>
            <a:endParaRPr lang="en-GB"/>
          </a:p>
        </p:txBody>
      </p:sp>
    </p:spTree>
    <p:extLst>
      <p:ext uri="{BB962C8B-B14F-4D97-AF65-F5344CB8AC3E}">
        <p14:creationId xmlns:p14="http://schemas.microsoft.com/office/powerpoint/2010/main" val="33559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reason for Make 9 being the highest is perhaps that all other car models are included in this variable, there are roughly 60 different car manufactures and being that only 8 of them are put into other variables means that the rest (52) are put into the Make 9 variable therefore making it the highest as there is a lot more variability.</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possible reason for Make 8 being the lowest in terms of the mean number of claims is because these are cars that are owned by the average person who value reliability over anything else therefore resulting in the fewest number of claims.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5</a:t>
            </a:fld>
            <a:endParaRPr lang="en-GB"/>
          </a:p>
        </p:txBody>
      </p:sp>
    </p:spTree>
    <p:extLst>
      <p:ext uri="{BB962C8B-B14F-4D97-AF65-F5344CB8AC3E}">
        <p14:creationId xmlns:p14="http://schemas.microsoft.com/office/powerpoint/2010/main" val="196780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can assume that the reason for the highest number of claims for 1000-15000 variable is that drivers within this category are new drivers and have not yet obtained the level of driving skill required to have much fewer accidents while on the road</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can also assume that the reason for the variable 25000 having the fewest number of claims is that these drivers are the most experienced out of the bunch and therefore resulting in the fewest number of claims over a 12-month period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DFBCC2-E9D9-4D89-B0F4-705B31D6AA9E}" type="slidenum">
              <a:rPr lang="en-GB" smtClean="0"/>
              <a:t>6</a:t>
            </a:fld>
            <a:endParaRPr lang="en-GB"/>
          </a:p>
        </p:txBody>
      </p:sp>
    </p:spTree>
    <p:extLst>
      <p:ext uri="{BB962C8B-B14F-4D97-AF65-F5344CB8AC3E}">
        <p14:creationId xmlns:p14="http://schemas.microsoft.com/office/powerpoint/2010/main" val="310898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Q3-Q1  how this shows the level of dispersion within the data</a:t>
            </a:r>
          </a:p>
        </p:txBody>
      </p:sp>
      <p:sp>
        <p:nvSpPr>
          <p:cNvPr id="4" name="Slide Number Placeholder 3"/>
          <p:cNvSpPr>
            <a:spLocks noGrp="1"/>
          </p:cNvSpPr>
          <p:nvPr>
            <p:ph type="sldNum" sz="quarter" idx="5"/>
          </p:nvPr>
        </p:nvSpPr>
        <p:spPr/>
        <p:txBody>
          <a:bodyPr/>
          <a:lstStyle/>
          <a:p>
            <a:fld id="{40DFBCC2-E9D9-4D89-B0F4-705B31D6AA9E}" type="slidenum">
              <a:rPr lang="en-GB" smtClean="0"/>
              <a:t>7</a:t>
            </a:fld>
            <a:endParaRPr lang="en-GB"/>
          </a:p>
        </p:txBody>
      </p:sp>
    </p:spTree>
    <p:extLst>
      <p:ext uri="{BB962C8B-B14F-4D97-AF65-F5344CB8AC3E}">
        <p14:creationId xmlns:p14="http://schemas.microsoft.com/office/powerpoint/2010/main" val="338944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Q3-Q1  how this shows the level of dispersion within the data</a:t>
            </a:r>
          </a:p>
        </p:txBody>
      </p:sp>
      <p:sp>
        <p:nvSpPr>
          <p:cNvPr id="4" name="Slide Number Placeholder 3"/>
          <p:cNvSpPr>
            <a:spLocks noGrp="1"/>
          </p:cNvSpPr>
          <p:nvPr>
            <p:ph type="sldNum" sz="quarter" idx="5"/>
          </p:nvPr>
        </p:nvSpPr>
        <p:spPr/>
        <p:txBody>
          <a:bodyPr/>
          <a:lstStyle/>
          <a:p>
            <a:fld id="{40DFBCC2-E9D9-4D89-B0F4-705B31D6AA9E}" type="slidenum">
              <a:rPr lang="en-GB" smtClean="0"/>
              <a:t>8</a:t>
            </a:fld>
            <a:endParaRPr lang="en-GB"/>
          </a:p>
        </p:txBody>
      </p:sp>
    </p:spTree>
    <p:extLst>
      <p:ext uri="{BB962C8B-B14F-4D97-AF65-F5344CB8AC3E}">
        <p14:creationId xmlns:p14="http://schemas.microsoft.com/office/powerpoint/2010/main" val="420641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Q3-Q1  how this shows the level of dispersion within the data</a:t>
            </a:r>
          </a:p>
        </p:txBody>
      </p:sp>
      <p:sp>
        <p:nvSpPr>
          <p:cNvPr id="4" name="Slide Number Placeholder 3"/>
          <p:cNvSpPr>
            <a:spLocks noGrp="1"/>
          </p:cNvSpPr>
          <p:nvPr>
            <p:ph type="sldNum" sz="quarter" idx="5"/>
          </p:nvPr>
        </p:nvSpPr>
        <p:spPr/>
        <p:txBody>
          <a:bodyPr/>
          <a:lstStyle/>
          <a:p>
            <a:fld id="{40DFBCC2-E9D9-4D89-B0F4-705B31D6AA9E}" type="slidenum">
              <a:rPr lang="en-GB" smtClean="0"/>
              <a:t>9</a:t>
            </a:fld>
            <a:endParaRPr lang="en-GB"/>
          </a:p>
        </p:txBody>
      </p:sp>
    </p:spTree>
    <p:extLst>
      <p:ext uri="{BB962C8B-B14F-4D97-AF65-F5344CB8AC3E}">
        <p14:creationId xmlns:p14="http://schemas.microsoft.com/office/powerpoint/2010/main" val="321090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Gotland (Zone 7 </a:t>
            </a:r>
            <a:r>
              <a:rPr lang="en-GB" sz="1200" kern="1200" dirty="0">
                <a:solidFill>
                  <a:schemeClr val="tx1"/>
                </a:solidFill>
                <a:effectLst/>
                <a:latin typeface="+mn-lt"/>
                <a:ea typeface="+mn-ea"/>
                <a:cs typeface="+mn-cs"/>
              </a:rPr>
              <a:t>CA = </a:t>
            </a:r>
            <a:r>
              <a:rPr lang="en-GB" sz="1200" b="1" kern="1200" dirty="0">
                <a:solidFill>
                  <a:schemeClr val="tx1"/>
                </a:solidFill>
                <a:effectLst/>
                <a:latin typeface="+mn-lt"/>
                <a:ea typeface="+mn-ea"/>
                <a:cs typeface="+mn-cs"/>
              </a:rPr>
              <a:t>0.9869706</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Assumptions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Gotland had the highest number of claims this in more than likely a direct correlation due to the number of people that live on the island of Gotland (</a:t>
            </a:r>
            <a:r>
              <a:rPr lang="en-US" sz="1200" b="1" kern="1200" dirty="0">
                <a:solidFill>
                  <a:schemeClr val="tx1"/>
                </a:solidFill>
                <a:effectLst/>
                <a:latin typeface="+mn-lt"/>
                <a:ea typeface="+mn-ea"/>
                <a:cs typeface="+mn-cs"/>
              </a:rPr>
              <a:t>58,464</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Due to the number of people and the claims it seems that although that their people living on </a:t>
            </a:r>
            <a:r>
              <a:rPr lang="en-US" sz="1200" kern="1200" dirty="0" err="1">
                <a:solidFill>
                  <a:schemeClr val="tx1"/>
                </a:solidFill>
                <a:effectLst/>
                <a:latin typeface="+mn-lt"/>
                <a:ea typeface="+mn-ea"/>
                <a:cs typeface="+mn-cs"/>
              </a:rPr>
              <a:t>gotland</a:t>
            </a:r>
            <a:r>
              <a:rPr lang="en-US" sz="1200" kern="1200" dirty="0">
                <a:solidFill>
                  <a:schemeClr val="tx1"/>
                </a:solidFill>
                <a:effectLst/>
                <a:latin typeface="+mn-lt"/>
                <a:ea typeface="+mn-ea"/>
                <a:cs typeface="+mn-cs"/>
              </a:rPr>
              <a:t> the claims there were made when we compare to the payment to the payment for this zone the correlation is very high.</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could be due to a number of things, infrastructure, location, laws, and many more things that we could make an assumption off</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DFBCC2-E9D9-4D89-B0F4-705B31D6AA9E}" type="slidenum">
              <a:rPr lang="en-GB" smtClean="0"/>
              <a:t>11</a:t>
            </a:fld>
            <a:endParaRPr lang="en-GB"/>
          </a:p>
        </p:txBody>
      </p:sp>
    </p:spTree>
    <p:extLst>
      <p:ext uri="{BB962C8B-B14F-4D97-AF65-F5344CB8AC3E}">
        <p14:creationId xmlns:p14="http://schemas.microsoft.com/office/powerpoint/2010/main" val="2657028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63C-AFA7-4562-A2E1-CEBB8A8B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A605A4-C1AC-41FF-A5BE-7FFA8A6662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D6EFDC2-E7BC-42EA-9A23-123C84750BA4}"/>
              </a:ext>
            </a:extLst>
          </p:cNvPr>
          <p:cNvSpPr>
            <a:spLocks noGrp="1"/>
          </p:cNvSpPr>
          <p:nvPr>
            <p:ph type="dt" sz="half" idx="10"/>
          </p:nvPr>
        </p:nvSpPr>
        <p:spPr/>
        <p:txBody>
          <a:bodyPr/>
          <a:lstStyle/>
          <a:p>
            <a:fld id="{047EA491-80E6-4952-AEAB-B7616BE45E1D}" type="datetime1">
              <a:rPr lang="en-GB" smtClean="0"/>
              <a:t>11/05/2021</a:t>
            </a:fld>
            <a:endParaRPr lang="en-GB"/>
          </a:p>
        </p:txBody>
      </p:sp>
      <p:sp>
        <p:nvSpPr>
          <p:cNvPr id="5" name="Footer Placeholder 4">
            <a:extLst>
              <a:ext uri="{FF2B5EF4-FFF2-40B4-BE49-F238E27FC236}">
                <a16:creationId xmlns:a16="http://schemas.microsoft.com/office/drawing/2014/main" id="{636F0E1A-8BDE-4A14-80B5-C055700CCE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7FB7F0-179F-4CEE-BBDC-61C4B47C4E89}"/>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5533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6586-0624-40A4-8AA2-63E49A58E5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D5188D-6DAD-4DDC-983A-005F48D2C9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60D930-2E21-453B-BA1C-0E5F3472988E}"/>
              </a:ext>
            </a:extLst>
          </p:cNvPr>
          <p:cNvSpPr>
            <a:spLocks noGrp="1"/>
          </p:cNvSpPr>
          <p:nvPr>
            <p:ph type="dt" sz="half" idx="10"/>
          </p:nvPr>
        </p:nvSpPr>
        <p:spPr/>
        <p:txBody>
          <a:bodyPr/>
          <a:lstStyle/>
          <a:p>
            <a:fld id="{ECF6FCC7-55CB-45BA-B745-51FDDAE8DFB4}" type="datetime1">
              <a:rPr lang="en-GB" smtClean="0"/>
              <a:t>11/05/2021</a:t>
            </a:fld>
            <a:endParaRPr lang="en-GB"/>
          </a:p>
        </p:txBody>
      </p:sp>
      <p:sp>
        <p:nvSpPr>
          <p:cNvPr id="5" name="Footer Placeholder 4">
            <a:extLst>
              <a:ext uri="{FF2B5EF4-FFF2-40B4-BE49-F238E27FC236}">
                <a16:creationId xmlns:a16="http://schemas.microsoft.com/office/drawing/2014/main" id="{6FE76FA2-CE35-4698-B178-FCCE30C28A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243F18-2EFC-465B-898E-17A5D061D3A9}"/>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109786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FB7B3D-B833-4DFC-8670-46CC4431FF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E0144C-1C02-4E65-8191-7E7CBABDEF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C302F2-448C-4437-B68D-8AAA720B45CF}"/>
              </a:ext>
            </a:extLst>
          </p:cNvPr>
          <p:cNvSpPr>
            <a:spLocks noGrp="1"/>
          </p:cNvSpPr>
          <p:nvPr>
            <p:ph type="dt" sz="half" idx="10"/>
          </p:nvPr>
        </p:nvSpPr>
        <p:spPr/>
        <p:txBody>
          <a:bodyPr/>
          <a:lstStyle/>
          <a:p>
            <a:fld id="{DD8708F1-F500-429C-A279-53D5B7269D5F}" type="datetime1">
              <a:rPr lang="en-GB" smtClean="0"/>
              <a:t>11/05/2021</a:t>
            </a:fld>
            <a:endParaRPr lang="en-GB"/>
          </a:p>
        </p:txBody>
      </p:sp>
      <p:sp>
        <p:nvSpPr>
          <p:cNvPr id="5" name="Footer Placeholder 4">
            <a:extLst>
              <a:ext uri="{FF2B5EF4-FFF2-40B4-BE49-F238E27FC236}">
                <a16:creationId xmlns:a16="http://schemas.microsoft.com/office/drawing/2014/main" id="{703BA94F-E9E0-4DEC-948C-2F48A59F6E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C7204C-6D78-4414-A69D-F5605C70EC0A}"/>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96004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58A2-9E38-4792-9AC5-B312E408E9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7380C0-C44B-4FCC-AB9D-7E593EF9CC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4003CD-D5C1-45A6-B3CE-1A8BB455EBBB}"/>
              </a:ext>
            </a:extLst>
          </p:cNvPr>
          <p:cNvSpPr>
            <a:spLocks noGrp="1"/>
          </p:cNvSpPr>
          <p:nvPr>
            <p:ph type="dt" sz="half" idx="10"/>
          </p:nvPr>
        </p:nvSpPr>
        <p:spPr/>
        <p:txBody>
          <a:bodyPr/>
          <a:lstStyle/>
          <a:p>
            <a:fld id="{525340BB-047B-4A2E-8C05-89BD2A170BA8}" type="datetime1">
              <a:rPr lang="en-GB" smtClean="0"/>
              <a:t>11/05/2021</a:t>
            </a:fld>
            <a:endParaRPr lang="en-GB"/>
          </a:p>
        </p:txBody>
      </p:sp>
      <p:sp>
        <p:nvSpPr>
          <p:cNvPr id="5" name="Footer Placeholder 4">
            <a:extLst>
              <a:ext uri="{FF2B5EF4-FFF2-40B4-BE49-F238E27FC236}">
                <a16:creationId xmlns:a16="http://schemas.microsoft.com/office/drawing/2014/main" id="{C534304B-9D87-4866-8FDB-F1384122D1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828EA6-88A2-4632-873B-D121B5A3FA28}"/>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207176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7ACF-2DB6-4D72-BAB2-19FE4CCC17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0FFA35-C949-4CC2-8F37-622E9A1FDC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0CD0B-8127-49A7-86E3-AD8A1917269A}"/>
              </a:ext>
            </a:extLst>
          </p:cNvPr>
          <p:cNvSpPr>
            <a:spLocks noGrp="1"/>
          </p:cNvSpPr>
          <p:nvPr>
            <p:ph type="dt" sz="half" idx="10"/>
          </p:nvPr>
        </p:nvSpPr>
        <p:spPr/>
        <p:txBody>
          <a:bodyPr/>
          <a:lstStyle/>
          <a:p>
            <a:fld id="{232A80CF-4801-4A5B-BF20-2AD016FF80A7}" type="datetime1">
              <a:rPr lang="en-GB" smtClean="0"/>
              <a:t>11/05/2021</a:t>
            </a:fld>
            <a:endParaRPr lang="en-GB"/>
          </a:p>
        </p:txBody>
      </p:sp>
      <p:sp>
        <p:nvSpPr>
          <p:cNvPr id="5" name="Footer Placeholder 4">
            <a:extLst>
              <a:ext uri="{FF2B5EF4-FFF2-40B4-BE49-F238E27FC236}">
                <a16:creationId xmlns:a16="http://schemas.microsoft.com/office/drawing/2014/main" id="{2533EF9A-2520-48AB-B779-FEA28E7CE8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E2711F-C1EB-4FA9-9E84-38B6CB1EC7DE}"/>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1661547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8A4B-6206-48EB-9ADC-0622340CA3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A20297-8B3A-49F1-8426-74647A7456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84E249-B666-40DD-AE05-B829FCBCD0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8FA942C-5B1A-471C-B349-79CAB7C057C4}"/>
              </a:ext>
            </a:extLst>
          </p:cNvPr>
          <p:cNvSpPr>
            <a:spLocks noGrp="1"/>
          </p:cNvSpPr>
          <p:nvPr>
            <p:ph type="dt" sz="half" idx="10"/>
          </p:nvPr>
        </p:nvSpPr>
        <p:spPr/>
        <p:txBody>
          <a:bodyPr/>
          <a:lstStyle/>
          <a:p>
            <a:fld id="{90241956-DF38-47C4-B6BF-26479B628E86}" type="datetime1">
              <a:rPr lang="en-GB" smtClean="0"/>
              <a:t>11/05/2021</a:t>
            </a:fld>
            <a:endParaRPr lang="en-GB"/>
          </a:p>
        </p:txBody>
      </p:sp>
      <p:sp>
        <p:nvSpPr>
          <p:cNvPr id="6" name="Footer Placeholder 5">
            <a:extLst>
              <a:ext uri="{FF2B5EF4-FFF2-40B4-BE49-F238E27FC236}">
                <a16:creationId xmlns:a16="http://schemas.microsoft.com/office/drawing/2014/main" id="{2CAB8B58-496C-4E6E-8FA7-6B7A6B05CC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DA0F0-FC79-4AD8-95E1-0F4DAE9E8923}"/>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1581310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AF49-E033-4E9D-90EB-54E4AABED6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7BE8AF-F137-426A-98D8-09E45F58B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AF18D2-EF5E-4574-8BB0-B3BA62A007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6B4C18-B21A-49BD-90B9-62EAE14B3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F7051F-5A64-4572-8C1D-EBD33D14A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FF8B90-14B7-45F8-9BCC-08BBFE3B7480}"/>
              </a:ext>
            </a:extLst>
          </p:cNvPr>
          <p:cNvSpPr>
            <a:spLocks noGrp="1"/>
          </p:cNvSpPr>
          <p:nvPr>
            <p:ph type="dt" sz="half" idx="10"/>
          </p:nvPr>
        </p:nvSpPr>
        <p:spPr/>
        <p:txBody>
          <a:bodyPr/>
          <a:lstStyle/>
          <a:p>
            <a:fld id="{838DEED5-5151-4B3E-849C-97A25825A774}" type="datetime1">
              <a:rPr lang="en-GB" smtClean="0"/>
              <a:t>11/05/2021</a:t>
            </a:fld>
            <a:endParaRPr lang="en-GB"/>
          </a:p>
        </p:txBody>
      </p:sp>
      <p:sp>
        <p:nvSpPr>
          <p:cNvPr id="8" name="Footer Placeholder 7">
            <a:extLst>
              <a:ext uri="{FF2B5EF4-FFF2-40B4-BE49-F238E27FC236}">
                <a16:creationId xmlns:a16="http://schemas.microsoft.com/office/drawing/2014/main" id="{E8DC9E95-BE37-48E7-91F3-AF86DF3069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56782F-40AA-4382-891A-F3798536A37A}"/>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302176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16CA-BB6D-4BE3-A763-E62516B8B8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4728E13-9778-4752-91BD-BA07B950C150}"/>
              </a:ext>
            </a:extLst>
          </p:cNvPr>
          <p:cNvSpPr>
            <a:spLocks noGrp="1"/>
          </p:cNvSpPr>
          <p:nvPr>
            <p:ph type="dt" sz="half" idx="10"/>
          </p:nvPr>
        </p:nvSpPr>
        <p:spPr/>
        <p:txBody>
          <a:bodyPr/>
          <a:lstStyle/>
          <a:p>
            <a:fld id="{09C2931C-E51C-437D-9201-01EAD1C9D834}" type="datetime1">
              <a:rPr lang="en-GB" smtClean="0"/>
              <a:t>11/05/2021</a:t>
            </a:fld>
            <a:endParaRPr lang="en-GB"/>
          </a:p>
        </p:txBody>
      </p:sp>
      <p:sp>
        <p:nvSpPr>
          <p:cNvPr id="4" name="Footer Placeholder 3">
            <a:extLst>
              <a:ext uri="{FF2B5EF4-FFF2-40B4-BE49-F238E27FC236}">
                <a16:creationId xmlns:a16="http://schemas.microsoft.com/office/drawing/2014/main" id="{9992B5F0-5476-4957-A91D-320B09B00E1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5F02983-E930-4ECB-9B93-2E54AFE75166}"/>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48628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0B2D1-B0A5-47E7-8E3C-E347A03A9F59}"/>
              </a:ext>
            </a:extLst>
          </p:cNvPr>
          <p:cNvSpPr>
            <a:spLocks noGrp="1"/>
          </p:cNvSpPr>
          <p:nvPr>
            <p:ph type="dt" sz="half" idx="10"/>
          </p:nvPr>
        </p:nvSpPr>
        <p:spPr/>
        <p:txBody>
          <a:bodyPr/>
          <a:lstStyle/>
          <a:p>
            <a:fld id="{2490982B-D1E9-4520-9344-58431ADADBEA}" type="datetime1">
              <a:rPr lang="en-GB" smtClean="0"/>
              <a:t>11/05/2021</a:t>
            </a:fld>
            <a:endParaRPr lang="en-GB"/>
          </a:p>
        </p:txBody>
      </p:sp>
      <p:sp>
        <p:nvSpPr>
          <p:cNvPr id="3" name="Footer Placeholder 2">
            <a:extLst>
              <a:ext uri="{FF2B5EF4-FFF2-40B4-BE49-F238E27FC236}">
                <a16:creationId xmlns:a16="http://schemas.microsoft.com/office/drawing/2014/main" id="{FBEC623B-A66F-45D1-AED8-7CCCEC89408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1BB5F9B-38FB-4075-800D-CBA2F2BF088E}"/>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80563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39DE-3B6B-4225-8A5B-81CF1B51C6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4A4E3BB-AB63-4E47-91F8-A98B411CB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39CE4D-D1A9-4972-8ACA-C3E160220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1CCC5-264A-4327-80A3-AF5EF3964749}"/>
              </a:ext>
            </a:extLst>
          </p:cNvPr>
          <p:cNvSpPr>
            <a:spLocks noGrp="1"/>
          </p:cNvSpPr>
          <p:nvPr>
            <p:ph type="dt" sz="half" idx="10"/>
          </p:nvPr>
        </p:nvSpPr>
        <p:spPr/>
        <p:txBody>
          <a:bodyPr/>
          <a:lstStyle/>
          <a:p>
            <a:fld id="{225A2254-C78F-444F-B565-6539C85EBDF1}" type="datetime1">
              <a:rPr lang="en-GB" smtClean="0"/>
              <a:t>11/05/2021</a:t>
            </a:fld>
            <a:endParaRPr lang="en-GB"/>
          </a:p>
        </p:txBody>
      </p:sp>
      <p:sp>
        <p:nvSpPr>
          <p:cNvPr id="6" name="Footer Placeholder 5">
            <a:extLst>
              <a:ext uri="{FF2B5EF4-FFF2-40B4-BE49-F238E27FC236}">
                <a16:creationId xmlns:a16="http://schemas.microsoft.com/office/drawing/2014/main" id="{35CFD40B-418D-46CF-A64F-C634B95D00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26349F-CB03-4411-B5F6-9CAD43983577}"/>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99878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EEF1-FAAB-43D6-94E4-16978CFA3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0862A45-BC8F-47FA-A675-07FFC0E8E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10EE969-2BE6-4434-BCD3-06FD6B075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23524-EA6F-49B7-8D7A-6338BB6BA50E}"/>
              </a:ext>
            </a:extLst>
          </p:cNvPr>
          <p:cNvSpPr>
            <a:spLocks noGrp="1"/>
          </p:cNvSpPr>
          <p:nvPr>
            <p:ph type="dt" sz="half" idx="10"/>
          </p:nvPr>
        </p:nvSpPr>
        <p:spPr/>
        <p:txBody>
          <a:bodyPr/>
          <a:lstStyle/>
          <a:p>
            <a:fld id="{C4F4E803-E060-4469-963E-2F850DDACDE2}" type="datetime1">
              <a:rPr lang="en-GB" smtClean="0"/>
              <a:t>11/05/2021</a:t>
            </a:fld>
            <a:endParaRPr lang="en-GB"/>
          </a:p>
        </p:txBody>
      </p:sp>
      <p:sp>
        <p:nvSpPr>
          <p:cNvPr id="6" name="Footer Placeholder 5">
            <a:extLst>
              <a:ext uri="{FF2B5EF4-FFF2-40B4-BE49-F238E27FC236}">
                <a16:creationId xmlns:a16="http://schemas.microsoft.com/office/drawing/2014/main" id="{202B9F93-8B1E-4502-A870-240EDC5402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C37B3-C08E-439B-A5EC-662F60ABC6D1}"/>
              </a:ext>
            </a:extLst>
          </p:cNvPr>
          <p:cNvSpPr>
            <a:spLocks noGrp="1"/>
          </p:cNvSpPr>
          <p:nvPr>
            <p:ph type="sldNum" sz="quarter" idx="12"/>
          </p:nvPr>
        </p:nvSpPr>
        <p:spPr/>
        <p:txBody>
          <a:bodyPr/>
          <a:lstStyle/>
          <a:p>
            <a:fld id="{09A698AD-E0BB-4978-AADB-33AEB96BB41B}" type="slidenum">
              <a:rPr lang="en-GB" smtClean="0"/>
              <a:t>‹#›</a:t>
            </a:fld>
            <a:endParaRPr lang="en-GB"/>
          </a:p>
        </p:txBody>
      </p:sp>
    </p:spTree>
    <p:extLst>
      <p:ext uri="{BB962C8B-B14F-4D97-AF65-F5344CB8AC3E}">
        <p14:creationId xmlns:p14="http://schemas.microsoft.com/office/powerpoint/2010/main" val="240977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1A150E-E074-4180-984F-6771943AA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5295ED-911A-435E-9E19-AD31DB37C9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905EF3-CB96-4253-8FF4-AF651B6E4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0E5B0-6F54-4E52-B0EA-57C3565262D8}" type="datetime1">
              <a:rPr lang="en-GB" smtClean="0"/>
              <a:t>11/05/2021</a:t>
            </a:fld>
            <a:endParaRPr lang="en-GB"/>
          </a:p>
        </p:txBody>
      </p:sp>
      <p:sp>
        <p:nvSpPr>
          <p:cNvPr id="5" name="Footer Placeholder 4">
            <a:extLst>
              <a:ext uri="{FF2B5EF4-FFF2-40B4-BE49-F238E27FC236}">
                <a16:creationId xmlns:a16="http://schemas.microsoft.com/office/drawing/2014/main" id="{EACB0F01-F521-4831-9CF2-67BE43D2B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6B454C3-FE5D-4656-9E87-B797A081F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698AD-E0BB-4978-AADB-33AEB96BB41B}" type="slidenum">
              <a:rPr lang="en-GB" smtClean="0"/>
              <a:t>‹#›</a:t>
            </a:fld>
            <a:endParaRPr lang="en-GB"/>
          </a:p>
        </p:txBody>
      </p:sp>
    </p:spTree>
    <p:extLst>
      <p:ext uri="{BB962C8B-B14F-4D97-AF65-F5344CB8AC3E}">
        <p14:creationId xmlns:p14="http://schemas.microsoft.com/office/powerpoint/2010/main" val="296807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F6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3149-9985-4117-8359-A9ECBE33C57D}"/>
              </a:ext>
            </a:extLst>
          </p:cNvPr>
          <p:cNvSpPr>
            <a:spLocks noGrp="1"/>
          </p:cNvSpPr>
          <p:nvPr>
            <p:ph type="ctrTitle"/>
          </p:nvPr>
        </p:nvSpPr>
        <p:spPr>
          <a:xfrm>
            <a:off x="804672" y="4007335"/>
            <a:ext cx="6849085" cy="2029100"/>
          </a:xfrm>
        </p:spPr>
        <p:txBody>
          <a:bodyPr anchor="t">
            <a:normAutofit/>
          </a:bodyPr>
          <a:lstStyle/>
          <a:p>
            <a:pPr algn="l"/>
            <a:r>
              <a:rPr lang="en-GB" sz="3600" b="0" i="0" u="none" strike="noStrike" dirty="0">
                <a:effectLst/>
                <a:latin typeface="Merriweather"/>
              </a:rPr>
              <a:t>Analyse The Report Of a Motor Insurance Company</a:t>
            </a:r>
            <a:endParaRPr lang="en-GB" sz="3600" dirty="0"/>
          </a:p>
        </p:txBody>
      </p:sp>
      <p:sp>
        <p:nvSpPr>
          <p:cNvPr id="27" name="Freeform: Shape 20">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ooter Placeholder 4">
            <a:extLst>
              <a:ext uri="{FF2B5EF4-FFF2-40B4-BE49-F238E27FC236}">
                <a16:creationId xmlns:a16="http://schemas.microsoft.com/office/drawing/2014/main" id="{03B029D5-1E2E-4C72-9571-8F453F2E98C3}"/>
              </a:ext>
            </a:extLst>
          </p:cNvPr>
          <p:cNvSpPr>
            <a:spLocks noGrp="1"/>
          </p:cNvSpPr>
          <p:nvPr>
            <p:ph type="ftr" sz="quarter" idx="11"/>
          </p:nvPr>
        </p:nvSpPr>
        <p:spPr>
          <a:xfrm>
            <a:off x="804672" y="6199632"/>
            <a:ext cx="4997718" cy="365760"/>
          </a:xfrm>
        </p:spPr>
        <p:txBody>
          <a:bodyPr>
            <a:normAutofit/>
          </a:bodyPr>
          <a:lstStyle/>
          <a:p>
            <a:pPr algn="l"/>
            <a:r>
              <a:rPr lang="en-GB" sz="1100" dirty="0">
                <a:solidFill>
                  <a:schemeClr val="tx1">
                    <a:alpha val="80000"/>
                  </a:schemeClr>
                </a:solidFill>
              </a:rPr>
              <a:t>Created by: Jack Jones</a:t>
            </a:r>
          </a:p>
        </p:txBody>
      </p:sp>
      <p:sp>
        <p:nvSpPr>
          <p:cNvPr id="29" name="Freeform: Shape 22">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descr="A circuit board&#10;&#10;Description automatically generated">
            <a:extLst>
              <a:ext uri="{FF2B5EF4-FFF2-40B4-BE49-F238E27FC236}">
                <a16:creationId xmlns:a16="http://schemas.microsoft.com/office/drawing/2014/main" id="{6F167668-9B1C-43E0-B37E-D880E95DB206}"/>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22540" b="-2"/>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10" name="Picture 9" descr="Logo, company name&#10;&#10;Description automatically generated">
            <a:extLst>
              <a:ext uri="{FF2B5EF4-FFF2-40B4-BE49-F238E27FC236}">
                <a16:creationId xmlns:a16="http://schemas.microsoft.com/office/drawing/2014/main" id="{FB71DFB8-BD8A-4B05-A21B-C1BE1E5CE7C6}"/>
              </a:ext>
            </a:extLst>
          </p:cNvPr>
          <p:cNvPicPr>
            <a:picLocks noChangeAspect="1"/>
          </p:cNvPicPr>
          <p:nvPr/>
        </p:nvPicPr>
        <p:blipFill rotWithShape="1">
          <a:blip r:embed="rId3">
            <a:extLst>
              <a:ext uri="{28A0092B-C50C-407E-A947-70E740481C1C}">
                <a14:useLocalDpi xmlns:a14="http://schemas.microsoft.com/office/drawing/2010/main" val="0"/>
              </a:ext>
            </a:extLst>
          </a:blip>
          <a:srcRect l="6541" r="365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27111245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 </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10</a:t>
            </a:fld>
            <a:endParaRPr lang="en-GB"/>
          </a:p>
        </p:txBody>
      </p:sp>
      <p:pic>
        <p:nvPicPr>
          <p:cNvPr id="7" name="Picture 6" descr="Chart, histogram&#10;&#10;Description automatically generated">
            <a:extLst>
              <a:ext uri="{FF2B5EF4-FFF2-40B4-BE49-F238E27FC236}">
                <a16:creationId xmlns:a16="http://schemas.microsoft.com/office/drawing/2014/main" id="{7B75D0B2-5866-F14B-A242-C2C6205755F3}"/>
              </a:ext>
            </a:extLst>
          </p:cNvPr>
          <p:cNvPicPr/>
          <p:nvPr/>
        </p:nvPicPr>
        <p:blipFill>
          <a:blip r:embed="rId3"/>
          <a:stretch>
            <a:fillRect/>
          </a:stretch>
        </p:blipFill>
        <p:spPr>
          <a:xfrm>
            <a:off x="838200" y="1735850"/>
            <a:ext cx="4040505" cy="4040505"/>
          </a:xfrm>
          <a:prstGeom prst="rect">
            <a:avLst/>
          </a:prstGeom>
        </p:spPr>
      </p:pic>
      <p:sp>
        <p:nvSpPr>
          <p:cNvPr id="3" name="Rectangle 2">
            <a:extLst>
              <a:ext uri="{FF2B5EF4-FFF2-40B4-BE49-F238E27FC236}">
                <a16:creationId xmlns:a16="http://schemas.microsoft.com/office/drawing/2014/main" id="{96BD8ACE-2674-974B-9443-C9E89ABAB365}"/>
              </a:ext>
            </a:extLst>
          </p:cNvPr>
          <p:cNvSpPr/>
          <p:nvPr/>
        </p:nvSpPr>
        <p:spPr>
          <a:xfrm>
            <a:off x="4878705" y="2443943"/>
            <a:ext cx="6096000" cy="2862322"/>
          </a:xfrm>
          <a:prstGeom prst="rect">
            <a:avLst/>
          </a:prstGeom>
        </p:spPr>
        <p:txBody>
          <a:bodyPr>
            <a:spAutoFit/>
          </a:bodyPr>
          <a:lstStyle/>
          <a:p>
            <a:pPr marL="342900" lvl="0" indent="-342900" algn="ctr">
              <a:buFont typeface="Symbol" pitchFamily="2" charset="2"/>
              <a:buChar char=""/>
            </a:pPr>
            <a:r>
              <a:rPr lang="en-US" dirty="0">
                <a:latin typeface="Calibri" panose="020F0502020204030204" pitchFamily="34" charset="0"/>
                <a:ea typeface="DengXian" panose="02010600030101010101" pitchFamily="2" charset="-122"/>
                <a:cs typeface="Arial" panose="020B0604020202020204" pitchFamily="34" charset="0"/>
              </a:rPr>
              <a:t>Our density plot is </a:t>
            </a:r>
            <a:r>
              <a:rPr lang="en-US" b="1" dirty="0">
                <a:latin typeface="Calibri" panose="020F0502020204030204" pitchFamily="34" charset="0"/>
                <a:ea typeface="DengXian" panose="02010600030101010101" pitchFamily="2" charset="-122"/>
                <a:cs typeface="Arial" panose="020B0604020202020204" pitchFamily="34" charset="0"/>
              </a:rPr>
              <a:t>positively</a:t>
            </a:r>
            <a:r>
              <a:rPr lang="en-US" dirty="0">
                <a:latin typeface="Calibri" panose="020F0502020204030204" pitchFamily="34" charset="0"/>
                <a:ea typeface="DengXian" panose="02010600030101010101" pitchFamily="2" charset="-122"/>
                <a:cs typeface="Arial" panose="020B0604020202020204" pitchFamily="34" charset="0"/>
              </a:rPr>
              <a:t> </a:t>
            </a:r>
            <a:r>
              <a:rPr lang="en-US" b="1" dirty="0">
                <a:latin typeface="Calibri" panose="020F0502020204030204" pitchFamily="34" charset="0"/>
                <a:ea typeface="DengXian" panose="02010600030101010101" pitchFamily="2" charset="-122"/>
                <a:cs typeface="Arial" panose="020B0604020202020204" pitchFamily="34" charset="0"/>
              </a:rPr>
              <a:t>skewed</a:t>
            </a:r>
            <a:r>
              <a:rPr lang="en-US" dirty="0">
                <a:latin typeface="Calibri" panose="020F0502020204030204" pitchFamily="34" charset="0"/>
                <a:ea typeface="DengXian" panose="02010600030101010101" pitchFamily="2" charset="-122"/>
                <a:cs typeface="Arial" panose="020B0604020202020204" pitchFamily="34" charset="0"/>
              </a:rPr>
              <a:t> for the distribution of </a:t>
            </a:r>
            <a:r>
              <a:rPr lang="en-US" b="1" dirty="0">
                <a:latin typeface="Calibri" panose="020F0502020204030204" pitchFamily="34" charset="0"/>
                <a:ea typeface="DengXian" panose="02010600030101010101" pitchFamily="2" charset="-122"/>
                <a:cs typeface="Arial" panose="020B0604020202020204" pitchFamily="34" charset="0"/>
              </a:rPr>
              <a:t>Claims</a:t>
            </a:r>
            <a:endParaRPr lang="en-GB" sz="1400" dirty="0">
              <a:latin typeface="Calibri" panose="020F0502020204030204" pitchFamily="34" charset="0"/>
              <a:ea typeface="DengXian" panose="02010600030101010101" pitchFamily="2" charset="-122"/>
              <a:cs typeface="Arial" panose="020B0604020202020204" pitchFamily="34" charset="0"/>
            </a:endParaRPr>
          </a:p>
          <a:p>
            <a:pPr marL="342900" lvl="0" indent="-342900" algn="ctr">
              <a:buFont typeface="Symbol" pitchFamily="2" charset="2"/>
              <a:buChar char=""/>
            </a:pPr>
            <a:r>
              <a:rPr lang="en-US" dirty="0">
                <a:latin typeface="Calibri" panose="020F0502020204030204" pitchFamily="34" charset="0"/>
                <a:ea typeface="DengXian" panose="02010600030101010101" pitchFamily="2" charset="-122"/>
                <a:cs typeface="Arial" panose="020B0604020202020204" pitchFamily="34" charset="0"/>
              </a:rPr>
              <a:t> p-value &lt; 2.2e-16 as you can see our P value is smaller than    2.2e-16 meaning that is it basically </a:t>
            </a:r>
            <a:r>
              <a:rPr lang="en-US" b="1" dirty="0">
                <a:latin typeface="Calibri" panose="020F0502020204030204" pitchFamily="34" charset="0"/>
                <a:ea typeface="DengXian" panose="02010600030101010101" pitchFamily="2" charset="-122"/>
                <a:cs typeface="Arial" panose="020B0604020202020204" pitchFamily="34" charset="0"/>
              </a:rPr>
              <a:t>negligible</a:t>
            </a:r>
            <a:r>
              <a:rPr lang="en-US" dirty="0">
                <a:latin typeface="Calibri" panose="020F0502020204030204" pitchFamily="34" charset="0"/>
                <a:ea typeface="DengXian" panose="02010600030101010101" pitchFamily="2" charset="-122"/>
                <a:cs typeface="Arial" panose="020B0604020202020204" pitchFamily="34" charset="0"/>
              </a:rPr>
              <a:t> as the value is so small</a:t>
            </a:r>
            <a:endParaRPr lang="en-GB" sz="1400" dirty="0">
              <a:latin typeface="Calibri" panose="020F0502020204030204" pitchFamily="34" charset="0"/>
              <a:ea typeface="DengXian" panose="02010600030101010101" pitchFamily="2" charset="-122"/>
              <a:cs typeface="Arial" panose="020B0604020202020204" pitchFamily="34" charset="0"/>
            </a:endParaRPr>
          </a:p>
          <a:p>
            <a:pPr marL="342900" lvl="0" indent="-342900" algn="ctr">
              <a:buFont typeface="Symbol" pitchFamily="2" charset="2"/>
              <a:buChar char=""/>
            </a:pPr>
            <a:r>
              <a:rPr lang="en-US" dirty="0">
                <a:latin typeface="Calibri" panose="020F0502020204030204" pitchFamily="34" charset="0"/>
                <a:ea typeface="DengXian" panose="02010600030101010101" pitchFamily="2" charset="-122"/>
                <a:cs typeface="Arial" panose="020B0604020202020204" pitchFamily="34" charset="0"/>
              </a:rPr>
              <a:t>But if the P value was </a:t>
            </a:r>
            <a:r>
              <a:rPr lang="en-US" b="1" dirty="0">
                <a:latin typeface="Calibri" panose="020F0502020204030204" pitchFamily="34" charset="0"/>
                <a:ea typeface="DengXian" panose="02010600030101010101" pitchFamily="2" charset="-122"/>
                <a:cs typeface="Arial" panose="020B0604020202020204" pitchFamily="34" charset="0"/>
              </a:rPr>
              <a:t>more</a:t>
            </a:r>
            <a:r>
              <a:rPr lang="en-US" dirty="0">
                <a:latin typeface="Calibri" panose="020F0502020204030204" pitchFamily="34" charset="0"/>
                <a:ea typeface="DengXian" panose="02010600030101010101" pitchFamily="2" charset="-122"/>
                <a:cs typeface="Arial" panose="020B0604020202020204" pitchFamily="34" charset="0"/>
              </a:rPr>
              <a:t> than 0.05 then it means the data is </a:t>
            </a:r>
            <a:r>
              <a:rPr lang="en-US" b="1" dirty="0">
                <a:latin typeface="Calibri" panose="020F0502020204030204" pitchFamily="34" charset="0"/>
                <a:ea typeface="DengXian" panose="02010600030101010101" pitchFamily="2" charset="-122"/>
                <a:cs typeface="Arial" panose="020B0604020202020204" pitchFamily="34" charset="0"/>
              </a:rPr>
              <a:t>normally distributed</a:t>
            </a:r>
            <a:endParaRPr lang="en-GB" sz="1400" dirty="0">
              <a:latin typeface="Calibri" panose="020F0502020204030204" pitchFamily="34" charset="0"/>
              <a:ea typeface="DengXian" panose="02010600030101010101" pitchFamily="2" charset="-122"/>
              <a:cs typeface="Arial" panose="020B0604020202020204" pitchFamily="34" charset="0"/>
            </a:endParaRPr>
          </a:p>
          <a:p>
            <a:pPr marL="342900" lvl="0" indent="-342900" algn="ctr">
              <a:buFont typeface="Symbol" pitchFamily="2" charset="2"/>
              <a:buChar char=""/>
            </a:pPr>
            <a:r>
              <a:rPr lang="en-US" dirty="0">
                <a:latin typeface="Calibri" panose="020F0502020204030204" pitchFamily="34" charset="0"/>
                <a:ea typeface="DengXian" panose="02010600030101010101" pitchFamily="2" charset="-122"/>
                <a:cs typeface="Arial" panose="020B0604020202020204" pitchFamily="34" charset="0"/>
              </a:rPr>
              <a:t>So as mentioned above this is the reason why I have gone with </a:t>
            </a:r>
            <a:r>
              <a:rPr lang="en-US" b="1" dirty="0">
                <a:latin typeface="Calibri" panose="020F0502020204030204" pitchFamily="34" charset="0"/>
                <a:ea typeface="DengXian" panose="02010600030101010101" pitchFamily="2" charset="-122"/>
                <a:cs typeface="Arial" panose="020B0604020202020204" pitchFamily="34" charset="0"/>
              </a:rPr>
              <a:t>Spearman</a:t>
            </a:r>
            <a:r>
              <a:rPr lang="en-US" dirty="0">
                <a:latin typeface="Calibri" panose="020F0502020204030204" pitchFamily="34" charset="0"/>
                <a:ea typeface="DengXian" panose="02010600030101010101" pitchFamily="2" charset="-122"/>
                <a:cs typeface="Arial" panose="020B0604020202020204" pitchFamily="34" charset="0"/>
              </a:rPr>
              <a:t> instead of Pearson’s for my </a:t>
            </a:r>
            <a:r>
              <a:rPr lang="en-US" b="1" dirty="0">
                <a:latin typeface="Calibri" panose="020F0502020204030204" pitchFamily="34" charset="0"/>
                <a:ea typeface="DengXian" panose="02010600030101010101" pitchFamily="2" charset="-122"/>
                <a:cs typeface="Arial" panose="020B0604020202020204" pitchFamily="34" charset="0"/>
              </a:rPr>
              <a:t>correlation analysis</a:t>
            </a:r>
            <a:endParaRPr lang="en-GB" sz="14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70700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11</a:t>
            </a:fld>
            <a:endParaRPr lang="en-GB"/>
          </a:p>
        </p:txBody>
      </p:sp>
      <p:pic>
        <p:nvPicPr>
          <p:cNvPr id="7" name="Picture 6" descr="Chart, scatter chart&#10;&#10;Description automatically generated">
            <a:extLst>
              <a:ext uri="{FF2B5EF4-FFF2-40B4-BE49-F238E27FC236}">
                <a16:creationId xmlns:a16="http://schemas.microsoft.com/office/drawing/2014/main" id="{F117618E-2563-EC42-846A-F9A3DB8B1229}"/>
              </a:ext>
            </a:extLst>
          </p:cNvPr>
          <p:cNvPicPr/>
          <p:nvPr/>
        </p:nvPicPr>
        <p:blipFill>
          <a:blip r:embed="rId4"/>
          <a:stretch>
            <a:fillRect/>
          </a:stretch>
        </p:blipFill>
        <p:spPr>
          <a:xfrm>
            <a:off x="2103863" y="1646237"/>
            <a:ext cx="6963937" cy="5075237"/>
          </a:xfrm>
          <a:prstGeom prst="rect">
            <a:avLst/>
          </a:prstGeom>
        </p:spPr>
      </p:pic>
    </p:spTree>
    <p:extLst>
      <p:ext uri="{BB962C8B-B14F-4D97-AF65-F5344CB8AC3E}">
        <p14:creationId xmlns:p14="http://schemas.microsoft.com/office/powerpoint/2010/main" val="106051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t> </a:t>
            </a:r>
            <a:r>
              <a:rPr lang="en-GB" dirty="0">
                <a:solidFill>
                  <a:schemeClr val="bg1"/>
                </a:solidFill>
              </a:rPr>
              <a:t>Correlation Analysis </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12</a:t>
            </a:fld>
            <a:endParaRPr lang="en-GB"/>
          </a:p>
        </p:txBody>
      </p:sp>
      <p:pic>
        <p:nvPicPr>
          <p:cNvPr id="7" name="Picture 6" descr="Chart, scatter chart&#10;&#10;Description automatically generated">
            <a:extLst>
              <a:ext uri="{FF2B5EF4-FFF2-40B4-BE49-F238E27FC236}">
                <a16:creationId xmlns:a16="http://schemas.microsoft.com/office/drawing/2014/main" id="{F3B919E2-AB73-204E-BA3A-EDEED502D90F}"/>
              </a:ext>
            </a:extLst>
          </p:cNvPr>
          <p:cNvPicPr/>
          <p:nvPr/>
        </p:nvPicPr>
        <p:blipFill>
          <a:blip r:embed="rId4"/>
          <a:stretch>
            <a:fillRect/>
          </a:stretch>
        </p:blipFill>
        <p:spPr>
          <a:xfrm>
            <a:off x="2904893" y="1852136"/>
            <a:ext cx="5272659" cy="4298315"/>
          </a:xfrm>
          <a:prstGeom prst="rect">
            <a:avLst/>
          </a:prstGeom>
        </p:spPr>
      </p:pic>
    </p:spTree>
    <p:extLst>
      <p:ext uri="{BB962C8B-B14F-4D97-AF65-F5344CB8AC3E}">
        <p14:creationId xmlns:p14="http://schemas.microsoft.com/office/powerpoint/2010/main" val="2559935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13</a:t>
            </a:fld>
            <a:endParaRPr lang="en-GB"/>
          </a:p>
        </p:txBody>
      </p:sp>
      <p:pic>
        <p:nvPicPr>
          <p:cNvPr id="7" name="Picture 6" descr="Chart, scatter chart&#10;&#10;Description automatically generated">
            <a:extLst>
              <a:ext uri="{FF2B5EF4-FFF2-40B4-BE49-F238E27FC236}">
                <a16:creationId xmlns:a16="http://schemas.microsoft.com/office/drawing/2014/main" id="{798035F9-140B-C54E-9620-02302AA205B5}"/>
              </a:ext>
            </a:extLst>
          </p:cNvPr>
          <p:cNvPicPr/>
          <p:nvPr/>
        </p:nvPicPr>
        <p:blipFill>
          <a:blip r:embed="rId4"/>
          <a:stretch>
            <a:fillRect/>
          </a:stretch>
        </p:blipFill>
        <p:spPr>
          <a:xfrm>
            <a:off x="2788920" y="1646238"/>
            <a:ext cx="6583680" cy="5211762"/>
          </a:xfrm>
          <a:prstGeom prst="rect">
            <a:avLst/>
          </a:prstGeom>
        </p:spPr>
      </p:pic>
    </p:spTree>
    <p:extLst>
      <p:ext uri="{BB962C8B-B14F-4D97-AF65-F5344CB8AC3E}">
        <p14:creationId xmlns:p14="http://schemas.microsoft.com/office/powerpoint/2010/main" val="76253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Academic Tutor</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14</a:t>
            </a:fld>
            <a:endParaRPr lang="en-GB"/>
          </a:p>
        </p:txBody>
      </p:sp>
      <p:pic>
        <p:nvPicPr>
          <p:cNvPr id="7" name="Picture 6" descr="Chart, scatter chart&#10;&#10;Description automatically generated">
            <a:extLst>
              <a:ext uri="{FF2B5EF4-FFF2-40B4-BE49-F238E27FC236}">
                <a16:creationId xmlns:a16="http://schemas.microsoft.com/office/drawing/2014/main" id="{F7FB4004-0E8F-D14E-B1CD-C676F30CEB77}"/>
              </a:ext>
            </a:extLst>
          </p:cNvPr>
          <p:cNvPicPr/>
          <p:nvPr/>
        </p:nvPicPr>
        <p:blipFill>
          <a:blip r:embed="rId4"/>
          <a:stretch>
            <a:fillRect/>
          </a:stretch>
        </p:blipFill>
        <p:spPr>
          <a:xfrm>
            <a:off x="2587752" y="1646237"/>
            <a:ext cx="6396863" cy="4671377"/>
          </a:xfrm>
          <a:prstGeom prst="rect">
            <a:avLst/>
          </a:prstGeom>
        </p:spPr>
      </p:pic>
    </p:spTree>
    <p:extLst>
      <p:ext uri="{BB962C8B-B14F-4D97-AF65-F5344CB8AC3E}">
        <p14:creationId xmlns:p14="http://schemas.microsoft.com/office/powerpoint/2010/main" val="391632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15</a:t>
            </a:fld>
            <a:endParaRPr lang="en-GB"/>
          </a:p>
        </p:txBody>
      </p:sp>
      <p:pic>
        <p:nvPicPr>
          <p:cNvPr id="7" name="Picture 6">
            <a:extLst>
              <a:ext uri="{FF2B5EF4-FFF2-40B4-BE49-F238E27FC236}">
                <a16:creationId xmlns:a16="http://schemas.microsoft.com/office/drawing/2014/main" id="{66345515-5634-B94C-9E8F-05B299EF3F6F}"/>
              </a:ext>
            </a:extLst>
          </p:cNvPr>
          <p:cNvPicPr/>
          <p:nvPr/>
        </p:nvPicPr>
        <p:blipFill>
          <a:blip r:embed="rId4">
            <a:extLst>
              <a:ext uri="{28A0092B-C50C-407E-A947-70E740481C1C}">
                <a14:useLocalDpi xmlns:a14="http://schemas.microsoft.com/office/drawing/2010/main" val="0"/>
              </a:ext>
            </a:extLst>
          </a:blip>
          <a:stretch>
            <a:fillRect/>
          </a:stretch>
        </p:blipFill>
        <p:spPr>
          <a:xfrm>
            <a:off x="838200" y="1716151"/>
            <a:ext cx="4585335" cy="4585335"/>
          </a:xfrm>
          <a:prstGeom prst="rect">
            <a:avLst/>
          </a:prstGeom>
        </p:spPr>
      </p:pic>
      <p:graphicFrame>
        <p:nvGraphicFramePr>
          <p:cNvPr id="3" name="Table 2">
            <a:extLst>
              <a:ext uri="{FF2B5EF4-FFF2-40B4-BE49-F238E27FC236}">
                <a16:creationId xmlns:a16="http://schemas.microsoft.com/office/drawing/2014/main" id="{6BD54A5B-6810-2445-9467-3154A4CA63FE}"/>
              </a:ext>
            </a:extLst>
          </p:cNvPr>
          <p:cNvGraphicFramePr>
            <a:graphicFrameLocks noGrp="1"/>
          </p:cNvGraphicFramePr>
          <p:nvPr>
            <p:extLst>
              <p:ext uri="{D42A27DB-BD31-4B8C-83A1-F6EECF244321}">
                <p14:modId xmlns:p14="http://schemas.microsoft.com/office/powerpoint/2010/main" val="1949443508"/>
              </p:ext>
            </p:extLst>
          </p:nvPr>
        </p:nvGraphicFramePr>
        <p:xfrm>
          <a:off x="6096000" y="1982788"/>
          <a:ext cx="4108704" cy="4053840"/>
        </p:xfrm>
        <a:graphic>
          <a:graphicData uri="http://schemas.openxmlformats.org/drawingml/2006/table">
            <a:tbl>
              <a:tblPr firstRow="1" firstCol="1" bandRow="1">
                <a:tableStyleId>{5C22544A-7EE6-4342-B048-85BDC9FD1C3A}</a:tableStyleId>
              </a:tblPr>
              <a:tblGrid>
                <a:gridCol w="2054352">
                  <a:extLst>
                    <a:ext uri="{9D8B030D-6E8A-4147-A177-3AD203B41FA5}">
                      <a16:colId xmlns:a16="http://schemas.microsoft.com/office/drawing/2014/main" val="908524228"/>
                    </a:ext>
                  </a:extLst>
                </a:gridCol>
                <a:gridCol w="2054352">
                  <a:extLst>
                    <a:ext uri="{9D8B030D-6E8A-4147-A177-3AD203B41FA5}">
                      <a16:colId xmlns:a16="http://schemas.microsoft.com/office/drawing/2014/main" val="2437794881"/>
                    </a:ext>
                  </a:extLst>
                </a:gridCol>
              </a:tblGrid>
              <a:tr h="398780">
                <a:tc>
                  <a:txBody>
                    <a:bodyPr/>
                    <a:lstStyle/>
                    <a:p>
                      <a:pPr algn="ctr"/>
                      <a:r>
                        <a:rPr lang="en-US" sz="1200">
                          <a:effectLst/>
                        </a:rPr>
                        <a:t>Make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Correlation Value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58835861"/>
                  </a:ext>
                </a:extLst>
              </a:tr>
              <a:tr h="398780">
                <a:tc>
                  <a:txBody>
                    <a:bodyPr/>
                    <a:lstStyle/>
                    <a:p>
                      <a:pPr algn="ctr"/>
                      <a:r>
                        <a:rPr lang="en-US" sz="1200">
                          <a:effectLst/>
                        </a:rPr>
                        <a:t>Make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0.9654472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34485855"/>
                  </a:ext>
                </a:extLst>
              </a:tr>
              <a:tr h="415290">
                <a:tc>
                  <a:txBody>
                    <a:bodyPr/>
                    <a:lstStyle/>
                    <a:p>
                      <a:pPr algn="ctr"/>
                      <a:r>
                        <a:rPr lang="en-US" sz="1200">
                          <a:effectLst/>
                        </a:rPr>
                        <a:t>Make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0.9374646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16951522"/>
                  </a:ext>
                </a:extLst>
              </a:tr>
              <a:tr h="398780">
                <a:tc>
                  <a:txBody>
                    <a:bodyPr/>
                    <a:lstStyle/>
                    <a:p>
                      <a:pPr algn="ctr"/>
                      <a:r>
                        <a:rPr lang="en-US" sz="1200">
                          <a:effectLst/>
                        </a:rPr>
                        <a:t>Make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774825" algn="l"/>
                        </a:tabLst>
                      </a:pPr>
                      <a:r>
                        <a:rPr lang="en-US" sz="1200">
                          <a:effectLst/>
                        </a:rPr>
                        <a:t>0.9333129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91535133"/>
                  </a:ext>
                </a:extLst>
              </a:tr>
              <a:tr h="415290">
                <a:tc>
                  <a:txBody>
                    <a:bodyPr/>
                    <a:lstStyle/>
                    <a:p>
                      <a:pPr algn="ctr"/>
                      <a:r>
                        <a:rPr lang="en-US" sz="1200">
                          <a:effectLst/>
                        </a:rPr>
                        <a:t>Make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0.9332873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95342639"/>
                  </a:ext>
                </a:extLst>
              </a:tr>
              <a:tr h="398780">
                <a:tc>
                  <a:txBody>
                    <a:bodyPr/>
                    <a:lstStyle/>
                    <a:p>
                      <a:pPr algn="ctr"/>
                      <a:r>
                        <a:rPr lang="en-US" sz="1200">
                          <a:effectLst/>
                        </a:rPr>
                        <a:t>Make 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0.9283497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28921198"/>
                  </a:ext>
                </a:extLst>
              </a:tr>
              <a:tr h="398780">
                <a:tc>
                  <a:txBody>
                    <a:bodyPr/>
                    <a:lstStyle/>
                    <a:p>
                      <a:pPr algn="ctr"/>
                      <a:r>
                        <a:rPr lang="en-US" sz="1200">
                          <a:effectLst/>
                        </a:rPr>
                        <a:t>Make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0.9254517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63681756"/>
                  </a:ext>
                </a:extLst>
              </a:tr>
              <a:tr h="415290">
                <a:tc>
                  <a:txBody>
                    <a:bodyPr/>
                    <a:lstStyle/>
                    <a:p>
                      <a:pPr algn="ctr"/>
                      <a:r>
                        <a:rPr lang="en-US" sz="1200">
                          <a:effectLst/>
                        </a:rPr>
                        <a:t>Make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0.9174462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91508752"/>
                  </a:ext>
                </a:extLst>
              </a:tr>
              <a:tr h="398780">
                <a:tc>
                  <a:txBody>
                    <a:bodyPr/>
                    <a:lstStyle/>
                    <a:p>
                      <a:pPr algn="ctr"/>
                      <a:r>
                        <a:rPr lang="en-US" sz="1200">
                          <a:effectLst/>
                        </a:rPr>
                        <a:t>Make 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0.9075048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54677666"/>
                  </a:ext>
                </a:extLst>
              </a:tr>
              <a:tr h="415290">
                <a:tc>
                  <a:txBody>
                    <a:bodyPr/>
                    <a:lstStyle/>
                    <a:p>
                      <a:pPr algn="ctr"/>
                      <a:r>
                        <a:rPr lang="en-US" sz="1200">
                          <a:effectLst/>
                        </a:rPr>
                        <a:t>Make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0.9056136</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7679344"/>
                  </a:ext>
                </a:extLst>
              </a:tr>
            </a:tbl>
          </a:graphicData>
        </a:graphic>
      </p:graphicFrame>
    </p:spTree>
    <p:extLst>
      <p:ext uri="{BB962C8B-B14F-4D97-AF65-F5344CB8AC3E}">
        <p14:creationId xmlns:p14="http://schemas.microsoft.com/office/powerpoint/2010/main" val="151220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16</a:t>
            </a:fld>
            <a:endParaRPr lang="en-GB"/>
          </a:p>
        </p:txBody>
      </p:sp>
      <p:graphicFrame>
        <p:nvGraphicFramePr>
          <p:cNvPr id="3" name="Table 2">
            <a:extLst>
              <a:ext uri="{FF2B5EF4-FFF2-40B4-BE49-F238E27FC236}">
                <a16:creationId xmlns:a16="http://schemas.microsoft.com/office/drawing/2014/main" id="{6BD54A5B-6810-2445-9467-3154A4CA63FE}"/>
              </a:ext>
            </a:extLst>
          </p:cNvPr>
          <p:cNvGraphicFramePr>
            <a:graphicFrameLocks noGrp="1"/>
          </p:cNvGraphicFramePr>
          <p:nvPr/>
        </p:nvGraphicFramePr>
        <p:xfrm>
          <a:off x="6096000" y="1982788"/>
          <a:ext cx="4108704" cy="4053840"/>
        </p:xfrm>
        <a:graphic>
          <a:graphicData uri="http://schemas.openxmlformats.org/drawingml/2006/table">
            <a:tbl>
              <a:tblPr firstRow="1" firstCol="1" bandRow="1">
                <a:tableStyleId>{5C22544A-7EE6-4342-B048-85BDC9FD1C3A}</a:tableStyleId>
              </a:tblPr>
              <a:tblGrid>
                <a:gridCol w="2054352">
                  <a:extLst>
                    <a:ext uri="{9D8B030D-6E8A-4147-A177-3AD203B41FA5}">
                      <a16:colId xmlns:a16="http://schemas.microsoft.com/office/drawing/2014/main" val="908524228"/>
                    </a:ext>
                  </a:extLst>
                </a:gridCol>
                <a:gridCol w="2054352">
                  <a:extLst>
                    <a:ext uri="{9D8B030D-6E8A-4147-A177-3AD203B41FA5}">
                      <a16:colId xmlns:a16="http://schemas.microsoft.com/office/drawing/2014/main" val="2437794881"/>
                    </a:ext>
                  </a:extLst>
                </a:gridCol>
              </a:tblGrid>
              <a:tr h="398780">
                <a:tc>
                  <a:txBody>
                    <a:bodyPr/>
                    <a:lstStyle/>
                    <a:p>
                      <a:pPr algn="ctr"/>
                      <a:r>
                        <a:rPr lang="en-US" sz="1200">
                          <a:effectLst/>
                        </a:rPr>
                        <a:t>Make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Correlation Value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58835861"/>
                  </a:ext>
                </a:extLst>
              </a:tr>
              <a:tr h="398780">
                <a:tc>
                  <a:txBody>
                    <a:bodyPr/>
                    <a:lstStyle/>
                    <a:p>
                      <a:pPr algn="ctr"/>
                      <a:r>
                        <a:rPr lang="en-US" sz="1200">
                          <a:effectLst/>
                        </a:rPr>
                        <a:t>Make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0.9654472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34485855"/>
                  </a:ext>
                </a:extLst>
              </a:tr>
              <a:tr h="415290">
                <a:tc>
                  <a:txBody>
                    <a:bodyPr/>
                    <a:lstStyle/>
                    <a:p>
                      <a:pPr algn="ctr"/>
                      <a:r>
                        <a:rPr lang="en-US" sz="1200">
                          <a:effectLst/>
                        </a:rPr>
                        <a:t>Make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0.9374646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16951522"/>
                  </a:ext>
                </a:extLst>
              </a:tr>
              <a:tr h="398780">
                <a:tc>
                  <a:txBody>
                    <a:bodyPr/>
                    <a:lstStyle/>
                    <a:p>
                      <a:pPr algn="ctr"/>
                      <a:r>
                        <a:rPr lang="en-US" sz="1200">
                          <a:effectLst/>
                        </a:rPr>
                        <a:t>Make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774825" algn="l"/>
                        </a:tabLst>
                      </a:pPr>
                      <a:r>
                        <a:rPr lang="en-US" sz="1200">
                          <a:effectLst/>
                        </a:rPr>
                        <a:t>0.9333129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91535133"/>
                  </a:ext>
                </a:extLst>
              </a:tr>
              <a:tr h="415290">
                <a:tc>
                  <a:txBody>
                    <a:bodyPr/>
                    <a:lstStyle/>
                    <a:p>
                      <a:pPr algn="ctr"/>
                      <a:r>
                        <a:rPr lang="en-US" sz="1200">
                          <a:effectLst/>
                        </a:rPr>
                        <a:t>Make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0.9332873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95342639"/>
                  </a:ext>
                </a:extLst>
              </a:tr>
              <a:tr h="398780">
                <a:tc>
                  <a:txBody>
                    <a:bodyPr/>
                    <a:lstStyle/>
                    <a:p>
                      <a:pPr algn="ctr"/>
                      <a:r>
                        <a:rPr lang="en-US" sz="1200">
                          <a:effectLst/>
                        </a:rPr>
                        <a:t>Make 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0.9283497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28921198"/>
                  </a:ext>
                </a:extLst>
              </a:tr>
              <a:tr h="398780">
                <a:tc>
                  <a:txBody>
                    <a:bodyPr/>
                    <a:lstStyle/>
                    <a:p>
                      <a:pPr algn="ctr"/>
                      <a:r>
                        <a:rPr lang="en-US" sz="1200">
                          <a:effectLst/>
                        </a:rPr>
                        <a:t>Make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0.9254517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63681756"/>
                  </a:ext>
                </a:extLst>
              </a:tr>
              <a:tr h="415290">
                <a:tc>
                  <a:txBody>
                    <a:bodyPr/>
                    <a:lstStyle/>
                    <a:p>
                      <a:pPr algn="ctr"/>
                      <a:r>
                        <a:rPr lang="en-US" sz="1200">
                          <a:effectLst/>
                        </a:rPr>
                        <a:t>Make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0.9174462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91508752"/>
                  </a:ext>
                </a:extLst>
              </a:tr>
              <a:tr h="398780">
                <a:tc>
                  <a:txBody>
                    <a:bodyPr/>
                    <a:lstStyle/>
                    <a:p>
                      <a:pPr algn="ctr"/>
                      <a:r>
                        <a:rPr lang="en-US" sz="1200">
                          <a:effectLst/>
                        </a:rPr>
                        <a:t>Make 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0.9075048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54677666"/>
                  </a:ext>
                </a:extLst>
              </a:tr>
              <a:tr h="415290">
                <a:tc>
                  <a:txBody>
                    <a:bodyPr/>
                    <a:lstStyle/>
                    <a:p>
                      <a:pPr algn="ctr"/>
                      <a:r>
                        <a:rPr lang="en-US" sz="1200">
                          <a:effectLst/>
                        </a:rPr>
                        <a:t>Make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0.9056136</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7679344"/>
                  </a:ext>
                </a:extLst>
              </a:tr>
            </a:tbl>
          </a:graphicData>
        </a:graphic>
      </p:graphicFrame>
      <p:pic>
        <p:nvPicPr>
          <p:cNvPr id="9" name="Picture 8" descr="Chart, scatter chart&#10;&#10;Description automatically generated">
            <a:extLst>
              <a:ext uri="{FF2B5EF4-FFF2-40B4-BE49-F238E27FC236}">
                <a16:creationId xmlns:a16="http://schemas.microsoft.com/office/drawing/2014/main" id="{9896704F-2589-5C42-B4D4-C996000A94F5}"/>
              </a:ext>
            </a:extLst>
          </p:cNvPr>
          <p:cNvPicPr/>
          <p:nvPr/>
        </p:nvPicPr>
        <p:blipFill>
          <a:blip r:embed="rId4"/>
          <a:stretch>
            <a:fillRect/>
          </a:stretch>
        </p:blipFill>
        <p:spPr>
          <a:xfrm>
            <a:off x="838200" y="1646237"/>
            <a:ext cx="5176024" cy="4947851"/>
          </a:xfrm>
          <a:prstGeom prst="rect">
            <a:avLst/>
          </a:prstGeom>
        </p:spPr>
      </p:pic>
    </p:spTree>
    <p:extLst>
      <p:ext uri="{BB962C8B-B14F-4D97-AF65-F5344CB8AC3E}">
        <p14:creationId xmlns:p14="http://schemas.microsoft.com/office/powerpoint/2010/main" val="2544938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17</a:t>
            </a:fld>
            <a:endParaRPr lang="en-GB"/>
          </a:p>
        </p:txBody>
      </p:sp>
      <p:pic>
        <p:nvPicPr>
          <p:cNvPr id="7" name="Picture 6" descr="Chart, scatter chart&#10;&#10;Description automatically generated">
            <a:extLst>
              <a:ext uri="{FF2B5EF4-FFF2-40B4-BE49-F238E27FC236}">
                <a16:creationId xmlns:a16="http://schemas.microsoft.com/office/drawing/2014/main" id="{D9319B40-8183-BA48-8E1A-84EF4552E254}"/>
              </a:ext>
            </a:extLst>
          </p:cNvPr>
          <p:cNvPicPr/>
          <p:nvPr/>
        </p:nvPicPr>
        <p:blipFill>
          <a:blip r:embed="rId4"/>
          <a:stretch>
            <a:fillRect/>
          </a:stretch>
        </p:blipFill>
        <p:spPr>
          <a:xfrm>
            <a:off x="2787805" y="1646238"/>
            <a:ext cx="6452839" cy="5141138"/>
          </a:xfrm>
          <a:prstGeom prst="rect">
            <a:avLst/>
          </a:prstGeom>
        </p:spPr>
      </p:pic>
    </p:spTree>
    <p:extLst>
      <p:ext uri="{BB962C8B-B14F-4D97-AF65-F5344CB8AC3E}">
        <p14:creationId xmlns:p14="http://schemas.microsoft.com/office/powerpoint/2010/main" val="1391627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Correlation Analysis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18</a:t>
            </a:fld>
            <a:endParaRPr lang="en-GB"/>
          </a:p>
        </p:txBody>
      </p:sp>
      <p:pic>
        <p:nvPicPr>
          <p:cNvPr id="7" name="Picture 6" descr="Chart, scatter chart&#10;&#10;Description automatically generated">
            <a:extLst>
              <a:ext uri="{FF2B5EF4-FFF2-40B4-BE49-F238E27FC236}">
                <a16:creationId xmlns:a16="http://schemas.microsoft.com/office/drawing/2014/main" id="{A71DF43F-AD75-2744-B4C3-21E0A4A99F63}"/>
              </a:ext>
            </a:extLst>
          </p:cNvPr>
          <p:cNvPicPr/>
          <p:nvPr/>
        </p:nvPicPr>
        <p:blipFill>
          <a:blip r:embed="rId4"/>
          <a:stretch>
            <a:fillRect/>
          </a:stretch>
        </p:blipFill>
        <p:spPr>
          <a:xfrm>
            <a:off x="3308194" y="1646238"/>
            <a:ext cx="5895279" cy="5211762"/>
          </a:xfrm>
          <a:prstGeom prst="rect">
            <a:avLst/>
          </a:prstGeom>
        </p:spPr>
      </p:pic>
    </p:spTree>
    <p:extLst>
      <p:ext uri="{BB962C8B-B14F-4D97-AF65-F5344CB8AC3E}">
        <p14:creationId xmlns:p14="http://schemas.microsoft.com/office/powerpoint/2010/main" val="1953304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772299"/>
          </a:xfrm>
          <a:solidFill>
            <a:srgbClr val="532377"/>
          </a:solidFill>
        </p:spPr>
        <p:txBody>
          <a:bodyPr/>
          <a:lstStyle/>
          <a:p>
            <a:r>
              <a:rPr lang="en-GB" dirty="0">
                <a:solidFill>
                  <a:schemeClr val="bg1"/>
                </a:solidFill>
              </a:rPr>
              <a:t>Payment Regression Model</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pic>
        <p:nvPicPr>
          <p:cNvPr id="7" name="Picture 6" descr="Text&#10;&#10;Description automatically generated">
            <a:extLst>
              <a:ext uri="{FF2B5EF4-FFF2-40B4-BE49-F238E27FC236}">
                <a16:creationId xmlns:a16="http://schemas.microsoft.com/office/drawing/2014/main" id="{AC7C6771-2716-8C49-AF64-F537E06C6DFA}"/>
              </a:ext>
            </a:extLst>
          </p:cNvPr>
          <p:cNvPicPr/>
          <p:nvPr/>
        </p:nvPicPr>
        <p:blipFill>
          <a:blip r:embed="rId4">
            <a:extLst>
              <a:ext uri="{28A0092B-C50C-407E-A947-70E740481C1C}">
                <a14:useLocalDpi xmlns:a14="http://schemas.microsoft.com/office/drawing/2010/main" val="0"/>
              </a:ext>
            </a:extLst>
          </a:blip>
          <a:stretch>
            <a:fillRect/>
          </a:stretch>
        </p:blipFill>
        <p:spPr>
          <a:xfrm>
            <a:off x="838200" y="1199008"/>
            <a:ext cx="5183459" cy="4101538"/>
          </a:xfrm>
          <a:prstGeom prst="rect">
            <a:avLst/>
          </a:prstGeom>
        </p:spPr>
      </p:pic>
      <p:graphicFrame>
        <p:nvGraphicFramePr>
          <p:cNvPr id="3" name="Table 2">
            <a:extLst>
              <a:ext uri="{FF2B5EF4-FFF2-40B4-BE49-F238E27FC236}">
                <a16:creationId xmlns:a16="http://schemas.microsoft.com/office/drawing/2014/main" id="{044A6D51-704A-3244-8927-B1EEB4226376}"/>
              </a:ext>
            </a:extLst>
          </p:cNvPr>
          <p:cNvGraphicFramePr>
            <a:graphicFrameLocks noGrp="1"/>
          </p:cNvGraphicFramePr>
          <p:nvPr>
            <p:extLst>
              <p:ext uri="{D42A27DB-BD31-4B8C-83A1-F6EECF244321}">
                <p14:modId xmlns:p14="http://schemas.microsoft.com/office/powerpoint/2010/main" val="641427477"/>
              </p:ext>
            </p:extLst>
          </p:nvPr>
        </p:nvGraphicFramePr>
        <p:xfrm>
          <a:off x="6139025" y="1199008"/>
          <a:ext cx="4943150" cy="2131493"/>
        </p:xfrm>
        <a:graphic>
          <a:graphicData uri="http://schemas.openxmlformats.org/drawingml/2006/table">
            <a:tbl>
              <a:tblPr firstRow="1" firstCol="1" bandRow="1">
                <a:tableStyleId>{5C22544A-7EE6-4342-B048-85BDC9FD1C3A}</a:tableStyleId>
              </a:tblPr>
              <a:tblGrid>
                <a:gridCol w="2830879">
                  <a:extLst>
                    <a:ext uri="{9D8B030D-6E8A-4147-A177-3AD203B41FA5}">
                      <a16:colId xmlns:a16="http://schemas.microsoft.com/office/drawing/2014/main" val="1152321625"/>
                    </a:ext>
                  </a:extLst>
                </a:gridCol>
                <a:gridCol w="2112271">
                  <a:extLst>
                    <a:ext uri="{9D8B030D-6E8A-4147-A177-3AD203B41FA5}">
                      <a16:colId xmlns:a16="http://schemas.microsoft.com/office/drawing/2014/main" val="2640338237"/>
                    </a:ext>
                  </a:extLst>
                </a:gridCol>
              </a:tblGrid>
              <a:tr h="305921">
                <a:tc>
                  <a:txBody>
                    <a:bodyPr/>
                    <a:lstStyle/>
                    <a:p>
                      <a:pPr algn="ctr"/>
                      <a:r>
                        <a:rPr lang="en-US" sz="1200" u="sng" dirty="0">
                          <a:effectLst/>
                        </a:rPr>
                        <a:t>Variable</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u="sng">
                          <a:effectLst/>
                        </a:rPr>
                        <a:t>Std. Error</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34700976"/>
                  </a:ext>
                </a:extLst>
              </a:tr>
              <a:tr h="305921">
                <a:tc>
                  <a:txBody>
                    <a:bodyPr/>
                    <a:lstStyle/>
                    <a:p>
                      <a:pPr algn="ctr"/>
                      <a:r>
                        <a:rPr lang="en-US" sz="1200">
                          <a:effectLst/>
                        </a:rPr>
                        <a:t>Insured</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4.425864</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403906535"/>
                  </a:ext>
                </a:extLst>
              </a:tr>
              <a:tr h="305921">
                <a:tc>
                  <a:txBody>
                    <a:bodyPr/>
                    <a:lstStyle/>
                    <a:p>
                      <a:pPr algn="ctr"/>
                      <a:r>
                        <a:rPr lang="en-US" sz="1200">
                          <a:effectLst/>
                        </a:rPr>
                        <a:t>Claims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103.141370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37905557"/>
                  </a:ext>
                </a:extLst>
              </a:tr>
              <a:tr h="305921">
                <a:tc>
                  <a:txBody>
                    <a:bodyPr/>
                    <a:lstStyle/>
                    <a:p>
                      <a:pPr algn="ctr"/>
                      <a:r>
                        <a:rPr lang="en-US" sz="1200">
                          <a:effectLst/>
                        </a:rPr>
                        <a:t>Make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256.134961</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12778362"/>
                  </a:ext>
                </a:extLst>
              </a:tr>
              <a:tr h="295967">
                <a:tc>
                  <a:txBody>
                    <a:bodyPr/>
                    <a:lstStyle/>
                    <a:p>
                      <a:pPr algn="ctr"/>
                      <a:r>
                        <a:rPr lang="en-US" sz="1200">
                          <a:effectLst/>
                        </a:rPr>
                        <a:t>Zone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309.714160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06291110"/>
                  </a:ext>
                </a:extLst>
              </a:tr>
              <a:tr h="305921">
                <a:tc>
                  <a:txBody>
                    <a:bodyPr/>
                    <a:lstStyle/>
                    <a:p>
                      <a:pPr algn="ctr"/>
                      <a:r>
                        <a:rPr lang="en-US" sz="1200">
                          <a:effectLst/>
                        </a:rPr>
                        <a:t>Bonus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340.824623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12365256"/>
                  </a:ext>
                </a:extLst>
              </a:tr>
              <a:tr h="305921">
                <a:tc>
                  <a:txBody>
                    <a:bodyPr/>
                    <a:lstStyle/>
                    <a:p>
                      <a:pPr algn="ctr"/>
                      <a:r>
                        <a:rPr lang="en-US" sz="1200">
                          <a:effectLst/>
                        </a:rPr>
                        <a:t>Kilometers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436.962002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41075479"/>
                  </a:ext>
                </a:extLst>
              </a:tr>
            </a:tbl>
          </a:graphicData>
        </a:graphic>
      </p:graphicFrame>
      <p:graphicFrame>
        <p:nvGraphicFramePr>
          <p:cNvPr id="9" name="Table 8">
            <a:extLst>
              <a:ext uri="{FF2B5EF4-FFF2-40B4-BE49-F238E27FC236}">
                <a16:creationId xmlns:a16="http://schemas.microsoft.com/office/drawing/2014/main" id="{199F1510-055E-BA4E-92C2-5D026DFD2F24}"/>
              </a:ext>
            </a:extLst>
          </p:cNvPr>
          <p:cNvGraphicFramePr>
            <a:graphicFrameLocks noGrp="1"/>
          </p:cNvGraphicFramePr>
          <p:nvPr>
            <p:extLst>
              <p:ext uri="{D42A27DB-BD31-4B8C-83A1-F6EECF244321}">
                <p14:modId xmlns:p14="http://schemas.microsoft.com/office/powerpoint/2010/main" val="3461177826"/>
              </p:ext>
            </p:extLst>
          </p:nvPr>
        </p:nvGraphicFramePr>
        <p:xfrm>
          <a:off x="6139025" y="3429000"/>
          <a:ext cx="4943150" cy="1693130"/>
        </p:xfrm>
        <a:graphic>
          <a:graphicData uri="http://schemas.openxmlformats.org/drawingml/2006/table">
            <a:tbl>
              <a:tblPr firstRow="1" firstCol="1" bandRow="1">
                <a:tableStyleId>{5C22544A-7EE6-4342-B048-85BDC9FD1C3A}</a:tableStyleId>
              </a:tblPr>
              <a:tblGrid>
                <a:gridCol w="2830700">
                  <a:extLst>
                    <a:ext uri="{9D8B030D-6E8A-4147-A177-3AD203B41FA5}">
                      <a16:colId xmlns:a16="http://schemas.microsoft.com/office/drawing/2014/main" val="1854156847"/>
                    </a:ext>
                  </a:extLst>
                </a:gridCol>
                <a:gridCol w="2112450">
                  <a:extLst>
                    <a:ext uri="{9D8B030D-6E8A-4147-A177-3AD203B41FA5}">
                      <a16:colId xmlns:a16="http://schemas.microsoft.com/office/drawing/2014/main" val="3342649232"/>
                    </a:ext>
                  </a:extLst>
                </a:gridCol>
              </a:tblGrid>
              <a:tr h="242986">
                <a:tc>
                  <a:txBody>
                    <a:bodyPr/>
                    <a:lstStyle/>
                    <a:p>
                      <a:pPr algn="ctr"/>
                      <a:r>
                        <a:rPr lang="en-US" sz="1200" u="sng">
                          <a:effectLst/>
                        </a:rPr>
                        <a:t>Variable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u="sng" dirty="0">
                          <a:effectLst/>
                        </a:rPr>
                        <a:t>P-Value</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89168993"/>
                  </a:ext>
                </a:extLst>
              </a:tr>
              <a:tr h="242986">
                <a:tc>
                  <a:txBody>
                    <a:bodyPr/>
                    <a:lstStyle/>
                    <a:p>
                      <a:pPr algn="ctr"/>
                      <a:r>
                        <a:rPr lang="en-US" sz="1200" dirty="0">
                          <a:effectLst/>
                        </a:rPr>
                        <a:t>Kilometers</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2.770272e-03</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3047681"/>
                  </a:ext>
                </a:extLst>
              </a:tr>
              <a:tr h="235214">
                <a:tc>
                  <a:txBody>
                    <a:bodyPr/>
                    <a:lstStyle/>
                    <a:p>
                      <a:pPr algn="ctr"/>
                      <a:r>
                        <a:rPr lang="en-US" sz="1200">
                          <a:effectLst/>
                        </a:rPr>
                        <a:t>Zone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2.964634e-02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54336996"/>
                  </a:ext>
                </a:extLst>
              </a:tr>
              <a:tr h="242986">
                <a:tc>
                  <a:txBody>
                    <a:bodyPr/>
                    <a:lstStyle/>
                    <a:p>
                      <a:pPr algn="ctr"/>
                      <a:r>
                        <a:rPr lang="en-US" sz="1200">
                          <a:effectLst/>
                        </a:rPr>
                        <a:t>Bonus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3.554174e-02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25196430"/>
                  </a:ext>
                </a:extLst>
              </a:tr>
              <a:tr h="242986">
                <a:tc>
                  <a:txBody>
                    <a:bodyPr/>
                    <a:lstStyle/>
                    <a:p>
                      <a:pPr algn="ctr"/>
                      <a:r>
                        <a:rPr lang="en-US" sz="1200" dirty="0">
                          <a:effectLst/>
                        </a:rPr>
                        <a:t>Insured</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5.324315e-01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12717151"/>
                  </a:ext>
                </a:extLst>
              </a:tr>
              <a:tr h="242986">
                <a:tc>
                  <a:txBody>
                    <a:bodyPr/>
                    <a:lstStyle/>
                    <a:p>
                      <a:pPr algn="ctr"/>
                      <a:r>
                        <a:rPr lang="en-US" sz="1200">
                          <a:effectLst/>
                        </a:rPr>
                        <a:t>Make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5.350939e-02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87320168"/>
                  </a:ext>
                </a:extLst>
              </a:tr>
              <a:tr h="242986">
                <a:tc>
                  <a:txBody>
                    <a:bodyPr/>
                    <a:lstStyle/>
                    <a:p>
                      <a:pPr algn="ctr"/>
                      <a:r>
                        <a:rPr lang="en-US" sz="1200" dirty="0">
                          <a:effectLst/>
                        </a:rPr>
                        <a:t>Claims</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9.973599e-02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41294138"/>
                  </a:ext>
                </a:extLst>
              </a:tr>
            </a:tbl>
          </a:graphicData>
        </a:graphic>
      </p:graphicFrame>
      <p:sp>
        <p:nvSpPr>
          <p:cNvPr id="10" name="TextBox 9">
            <a:extLst>
              <a:ext uri="{FF2B5EF4-FFF2-40B4-BE49-F238E27FC236}">
                <a16:creationId xmlns:a16="http://schemas.microsoft.com/office/drawing/2014/main" id="{C00D6667-A673-A041-8044-4749ED923B24}"/>
              </a:ext>
            </a:extLst>
          </p:cNvPr>
          <p:cNvSpPr txBox="1"/>
          <p:nvPr/>
        </p:nvSpPr>
        <p:spPr>
          <a:xfrm>
            <a:off x="3054756" y="5934670"/>
            <a:ext cx="6892131" cy="923330"/>
          </a:xfrm>
          <a:prstGeom prst="rect">
            <a:avLst/>
          </a:prstGeom>
          <a:noFill/>
        </p:spPr>
        <p:txBody>
          <a:bodyPr wrap="square" rtlCol="0">
            <a:spAutoFit/>
          </a:bodyPr>
          <a:lstStyle/>
          <a:p>
            <a:r>
              <a:rPr lang="en-US" b="1" dirty="0"/>
              <a:t>Payment</a:t>
            </a:r>
            <a:r>
              <a:rPr lang="en-US" dirty="0"/>
              <a:t> = -8238.38 + 951.03 Kilometers + 651.53 Zone +</a:t>
            </a:r>
          </a:p>
          <a:p>
            <a:r>
              <a:rPr lang="en-US" dirty="0"/>
              <a:t>658.48 Bonus + 159.93 Make + 7.28 Insured + </a:t>
            </a:r>
            <a:r>
              <a:rPr lang="en-US" b="1" dirty="0"/>
              <a:t>4817.56 Claims</a:t>
            </a:r>
          </a:p>
          <a:p>
            <a:endParaRPr lang="en-US" dirty="0"/>
          </a:p>
        </p:txBody>
      </p:sp>
      <p:sp>
        <p:nvSpPr>
          <p:cNvPr id="11" name="TextBox 10">
            <a:extLst>
              <a:ext uri="{FF2B5EF4-FFF2-40B4-BE49-F238E27FC236}">
                <a16:creationId xmlns:a16="http://schemas.microsoft.com/office/drawing/2014/main" id="{862A7504-99C1-B04F-9378-12E2559E983E}"/>
              </a:ext>
            </a:extLst>
          </p:cNvPr>
          <p:cNvSpPr txBox="1"/>
          <p:nvPr/>
        </p:nvSpPr>
        <p:spPr>
          <a:xfrm>
            <a:off x="5003180" y="5369905"/>
            <a:ext cx="1681166" cy="369332"/>
          </a:xfrm>
          <a:prstGeom prst="rect">
            <a:avLst/>
          </a:prstGeom>
          <a:noFill/>
        </p:spPr>
        <p:txBody>
          <a:bodyPr wrap="none" rtlCol="0">
            <a:spAutoFit/>
          </a:bodyPr>
          <a:lstStyle/>
          <a:p>
            <a:r>
              <a:rPr lang="en-US" u="sng" dirty="0"/>
              <a:t>Model Equation</a:t>
            </a:r>
          </a:p>
        </p:txBody>
      </p:sp>
    </p:spTree>
    <p:extLst>
      <p:ext uri="{BB962C8B-B14F-4D97-AF65-F5344CB8AC3E}">
        <p14:creationId xmlns:p14="http://schemas.microsoft.com/office/powerpoint/2010/main" val="91311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t> </a:t>
            </a:r>
            <a:r>
              <a:rPr lang="en-GB" dirty="0">
                <a:solidFill>
                  <a:schemeClr val="bg1"/>
                </a:solidFill>
              </a:rPr>
              <a:t>Introduction</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2</a:t>
            </a:fld>
            <a:endParaRPr lang="en-GB"/>
          </a:p>
        </p:txBody>
      </p:sp>
      <p:sp>
        <p:nvSpPr>
          <p:cNvPr id="7" name="Rectangle 6">
            <a:extLst>
              <a:ext uri="{FF2B5EF4-FFF2-40B4-BE49-F238E27FC236}">
                <a16:creationId xmlns:a16="http://schemas.microsoft.com/office/drawing/2014/main" id="{CC3CC46D-71F2-C146-B700-51EA5C881837}"/>
              </a:ext>
            </a:extLst>
          </p:cNvPr>
          <p:cNvSpPr/>
          <p:nvPr/>
        </p:nvSpPr>
        <p:spPr>
          <a:xfrm>
            <a:off x="1970048" y="3022124"/>
            <a:ext cx="7850459" cy="1200329"/>
          </a:xfrm>
          <a:prstGeom prst="rect">
            <a:avLst/>
          </a:prstGeom>
        </p:spPr>
        <p:txBody>
          <a:bodyPr wrap="square">
            <a:spAutoFit/>
          </a:bodyPr>
          <a:lstStyle/>
          <a:p>
            <a:pPr algn="ctr"/>
            <a:r>
              <a:rPr lang="en-US" dirty="0">
                <a:latin typeface="Calibri" panose="020F0502020204030204" pitchFamily="34" charset="0"/>
                <a:ea typeface="DengXian" panose="02010600030101010101" pitchFamily="2" charset="-122"/>
                <a:cs typeface="Arial" panose="020B0604020202020204" pitchFamily="34" charset="0"/>
              </a:rPr>
              <a:t>EDA Report (Practical Data Science Coursework)</a:t>
            </a:r>
            <a:endParaRPr lang="en-GB" dirty="0">
              <a:latin typeface="Calibri" panose="020F0502020204030204" pitchFamily="34" charset="0"/>
              <a:ea typeface="DengXian" panose="02010600030101010101" pitchFamily="2" charset="-122"/>
              <a:cs typeface="Arial" panose="020B0604020202020204" pitchFamily="34" charset="0"/>
            </a:endParaRPr>
          </a:p>
          <a:p>
            <a:pPr algn="ctr"/>
            <a:r>
              <a:rPr lang="en-US" dirty="0">
                <a:latin typeface="Calibri" panose="020F0502020204030204" pitchFamily="34" charset="0"/>
                <a:ea typeface="DengXian" panose="02010600030101010101" pitchFamily="2" charset="-122"/>
                <a:cs typeface="Arial" panose="020B0604020202020204" pitchFamily="34" charset="0"/>
              </a:rPr>
              <a:t>All graphs have been calculated </a:t>
            </a:r>
            <a:r>
              <a:rPr lang="en-US" b="1" dirty="0">
                <a:latin typeface="Calibri" panose="020F0502020204030204" pitchFamily="34" charset="0"/>
                <a:ea typeface="DengXian" panose="02010600030101010101" pitchFamily="2" charset="-122"/>
                <a:cs typeface="Arial" panose="020B0604020202020204" pitchFamily="34" charset="0"/>
              </a:rPr>
              <a:t>over a 12-month period</a:t>
            </a:r>
            <a:endParaRPr lang="en-GB" dirty="0">
              <a:latin typeface="Calibri" panose="020F0502020204030204" pitchFamily="34" charset="0"/>
              <a:ea typeface="DengXian" panose="02010600030101010101" pitchFamily="2" charset="-122"/>
              <a:cs typeface="Arial" panose="020B0604020202020204" pitchFamily="34" charset="0"/>
            </a:endParaRPr>
          </a:p>
          <a:p>
            <a:pPr algn="ctr"/>
            <a:r>
              <a:rPr lang="en-US" dirty="0">
                <a:latin typeface="Calibri" panose="020F0502020204030204" pitchFamily="34" charset="0"/>
                <a:ea typeface="DengXian" panose="02010600030101010101" pitchFamily="2" charset="-122"/>
                <a:cs typeface="Arial" panose="020B0604020202020204" pitchFamily="34" charset="0"/>
              </a:rPr>
              <a:t>And all relevant</a:t>
            </a:r>
            <a:r>
              <a:rPr lang="en-US" b="1" dirty="0">
                <a:latin typeface="Calibri" panose="020F0502020204030204" pitchFamily="34" charset="0"/>
                <a:ea typeface="DengXian" panose="02010600030101010101" pitchFamily="2" charset="-122"/>
                <a:cs typeface="Arial" panose="020B0604020202020204" pitchFamily="34" charset="0"/>
              </a:rPr>
              <a:t> outliers </a:t>
            </a:r>
            <a:r>
              <a:rPr lang="en-US" dirty="0">
                <a:latin typeface="Calibri" panose="020F0502020204030204" pitchFamily="34" charset="0"/>
                <a:ea typeface="DengXian" panose="02010600030101010101" pitchFamily="2" charset="-122"/>
                <a:cs typeface="Arial" panose="020B0604020202020204" pitchFamily="34" charset="0"/>
              </a:rPr>
              <a:t>have been removed from</a:t>
            </a:r>
            <a:r>
              <a:rPr lang="en-US" b="1" dirty="0">
                <a:latin typeface="Calibri" panose="020F0502020204030204" pitchFamily="34" charset="0"/>
                <a:ea typeface="DengXian" panose="02010600030101010101" pitchFamily="2" charset="-122"/>
                <a:cs typeface="Arial" panose="020B0604020202020204" pitchFamily="34" charset="0"/>
              </a:rPr>
              <a:t> the Claims</a:t>
            </a:r>
            <a:r>
              <a:rPr lang="en-US" dirty="0">
                <a:latin typeface="Calibri" panose="020F0502020204030204" pitchFamily="34" charset="0"/>
                <a:ea typeface="DengXian" panose="02010600030101010101" pitchFamily="2" charset="-122"/>
                <a:cs typeface="Arial" panose="020B0604020202020204" pitchFamily="34" charset="0"/>
              </a:rPr>
              <a:t> Variable from the Data cleansing that has taken place.</a:t>
            </a:r>
            <a:endParaRPr lang="en-GB" dirty="0">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614506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723011"/>
          </a:xfrm>
          <a:solidFill>
            <a:srgbClr val="532377"/>
          </a:solidFill>
        </p:spPr>
        <p:txBody>
          <a:bodyPr/>
          <a:lstStyle/>
          <a:p>
            <a:r>
              <a:rPr lang="en-GB" dirty="0">
                <a:solidFill>
                  <a:schemeClr val="bg1"/>
                </a:solidFill>
              </a:rPr>
              <a:t>Claims Regression Model</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20</a:t>
            </a:fld>
            <a:endParaRPr lang="en-GB"/>
          </a:p>
        </p:txBody>
      </p:sp>
      <p:pic>
        <p:nvPicPr>
          <p:cNvPr id="7" name="Picture 6" descr="Text&#10;&#10;Description automatically generated">
            <a:extLst>
              <a:ext uri="{FF2B5EF4-FFF2-40B4-BE49-F238E27FC236}">
                <a16:creationId xmlns:a16="http://schemas.microsoft.com/office/drawing/2014/main" id="{3CAE5A36-C716-ED40-B858-09B0489954D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8200" y="1143317"/>
            <a:ext cx="4328160" cy="3520121"/>
          </a:xfrm>
          <a:prstGeom prst="rect">
            <a:avLst/>
          </a:prstGeom>
        </p:spPr>
      </p:pic>
      <p:graphicFrame>
        <p:nvGraphicFramePr>
          <p:cNvPr id="3" name="Table 2">
            <a:extLst>
              <a:ext uri="{FF2B5EF4-FFF2-40B4-BE49-F238E27FC236}">
                <a16:creationId xmlns:a16="http://schemas.microsoft.com/office/drawing/2014/main" id="{129DCC14-9539-5E49-A729-E3C395A826A1}"/>
              </a:ext>
            </a:extLst>
          </p:cNvPr>
          <p:cNvGraphicFramePr>
            <a:graphicFrameLocks noGrp="1"/>
          </p:cNvGraphicFramePr>
          <p:nvPr>
            <p:extLst>
              <p:ext uri="{D42A27DB-BD31-4B8C-83A1-F6EECF244321}">
                <p14:modId xmlns:p14="http://schemas.microsoft.com/office/powerpoint/2010/main" val="13177155"/>
              </p:ext>
            </p:extLst>
          </p:nvPr>
        </p:nvGraphicFramePr>
        <p:xfrm>
          <a:off x="5295902" y="1198593"/>
          <a:ext cx="5859778" cy="1782786"/>
        </p:xfrm>
        <a:graphic>
          <a:graphicData uri="http://schemas.openxmlformats.org/drawingml/2006/table">
            <a:tbl>
              <a:tblPr firstRow="1" firstCol="1" bandRow="1">
                <a:tableStyleId>{5C22544A-7EE6-4342-B048-85BDC9FD1C3A}</a:tableStyleId>
              </a:tblPr>
              <a:tblGrid>
                <a:gridCol w="3355820">
                  <a:extLst>
                    <a:ext uri="{9D8B030D-6E8A-4147-A177-3AD203B41FA5}">
                      <a16:colId xmlns:a16="http://schemas.microsoft.com/office/drawing/2014/main" val="3360746590"/>
                    </a:ext>
                  </a:extLst>
                </a:gridCol>
                <a:gridCol w="2503958">
                  <a:extLst>
                    <a:ext uri="{9D8B030D-6E8A-4147-A177-3AD203B41FA5}">
                      <a16:colId xmlns:a16="http://schemas.microsoft.com/office/drawing/2014/main" val="2807864525"/>
                    </a:ext>
                  </a:extLst>
                </a:gridCol>
              </a:tblGrid>
              <a:tr h="255873">
                <a:tc>
                  <a:txBody>
                    <a:bodyPr/>
                    <a:lstStyle/>
                    <a:p>
                      <a:pPr algn="ctr"/>
                      <a:r>
                        <a:rPr lang="en-US" sz="1200" u="sng">
                          <a:effectLst/>
                        </a:rPr>
                        <a:t>Variable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u="sng">
                          <a:effectLst/>
                        </a:rPr>
                        <a:t>Std. Error</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17428659"/>
                  </a:ext>
                </a:extLst>
              </a:tr>
              <a:tr h="255873">
                <a:tc>
                  <a:txBody>
                    <a:bodyPr/>
                    <a:lstStyle/>
                    <a:p>
                      <a:pPr algn="ctr"/>
                      <a:r>
                        <a:rPr lang="en-US" sz="1200">
                          <a:effectLst/>
                        </a:rPr>
                        <a:t>Payment</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2.407202e-06</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85995939"/>
                  </a:ext>
                </a:extLst>
              </a:tr>
              <a:tr h="247548">
                <a:tc>
                  <a:txBody>
                    <a:bodyPr/>
                    <a:lstStyle/>
                    <a:p>
                      <a:pPr algn="ctr"/>
                      <a:r>
                        <a:rPr lang="en-US" sz="1200">
                          <a:effectLst/>
                        </a:rPr>
                        <a:t>Make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3.899268e-02</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16543941"/>
                  </a:ext>
                </a:extLst>
              </a:tr>
              <a:tr h="255873">
                <a:tc>
                  <a:txBody>
                    <a:bodyPr/>
                    <a:lstStyle/>
                    <a:p>
                      <a:pPr algn="ctr"/>
                      <a:r>
                        <a:rPr lang="en-US" sz="1200">
                          <a:effectLst/>
                        </a:rPr>
                        <a:t>Zone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4.630933e-02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73199855"/>
                  </a:ext>
                </a:extLst>
              </a:tr>
              <a:tr h="255873">
                <a:tc>
                  <a:txBody>
                    <a:bodyPr/>
                    <a:lstStyle/>
                    <a:p>
                      <a:pPr algn="ctr"/>
                      <a:r>
                        <a:rPr lang="en-US" sz="1200">
                          <a:effectLst/>
                        </a:rPr>
                        <a:t>Bonus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5.140013e-02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28477909"/>
                  </a:ext>
                </a:extLst>
              </a:tr>
              <a:tr h="255873">
                <a:tc>
                  <a:txBody>
                    <a:bodyPr/>
                    <a:lstStyle/>
                    <a:p>
                      <a:pPr algn="ctr"/>
                      <a:r>
                        <a:rPr lang="en-US" sz="1200">
                          <a:effectLst/>
                        </a:rPr>
                        <a:t>Insured</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5.784728e-04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02817289"/>
                  </a:ext>
                </a:extLst>
              </a:tr>
              <a:tr h="255873">
                <a:tc>
                  <a:txBody>
                    <a:bodyPr/>
                    <a:lstStyle/>
                    <a:p>
                      <a:pPr algn="ctr"/>
                      <a:r>
                        <a:rPr lang="en-US" sz="1200" dirty="0">
                          <a:effectLst/>
                        </a:rPr>
                        <a:t>Kilometers</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6.676791e-02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51348255"/>
                  </a:ext>
                </a:extLst>
              </a:tr>
            </a:tbl>
          </a:graphicData>
        </a:graphic>
      </p:graphicFrame>
      <p:graphicFrame>
        <p:nvGraphicFramePr>
          <p:cNvPr id="10" name="Table 9">
            <a:extLst>
              <a:ext uri="{FF2B5EF4-FFF2-40B4-BE49-F238E27FC236}">
                <a16:creationId xmlns:a16="http://schemas.microsoft.com/office/drawing/2014/main" id="{18DD1BA1-DC64-E945-8045-09C3BC07550F}"/>
              </a:ext>
            </a:extLst>
          </p:cNvPr>
          <p:cNvGraphicFramePr>
            <a:graphicFrameLocks noGrp="1"/>
          </p:cNvGraphicFramePr>
          <p:nvPr>
            <p:extLst>
              <p:ext uri="{D42A27DB-BD31-4B8C-83A1-F6EECF244321}">
                <p14:modId xmlns:p14="http://schemas.microsoft.com/office/powerpoint/2010/main" val="2045117499"/>
              </p:ext>
            </p:extLst>
          </p:nvPr>
        </p:nvGraphicFramePr>
        <p:xfrm>
          <a:off x="5295902" y="3091836"/>
          <a:ext cx="5859778" cy="1571602"/>
        </p:xfrm>
        <a:graphic>
          <a:graphicData uri="http://schemas.openxmlformats.org/drawingml/2006/table">
            <a:tbl>
              <a:tblPr firstRow="1" firstCol="1" bandRow="1">
                <a:tableStyleId>{5C22544A-7EE6-4342-B048-85BDC9FD1C3A}</a:tableStyleId>
              </a:tblPr>
              <a:tblGrid>
                <a:gridCol w="3355608">
                  <a:extLst>
                    <a:ext uri="{9D8B030D-6E8A-4147-A177-3AD203B41FA5}">
                      <a16:colId xmlns:a16="http://schemas.microsoft.com/office/drawing/2014/main" val="641742298"/>
                    </a:ext>
                  </a:extLst>
                </a:gridCol>
                <a:gridCol w="2504170">
                  <a:extLst>
                    <a:ext uri="{9D8B030D-6E8A-4147-A177-3AD203B41FA5}">
                      <a16:colId xmlns:a16="http://schemas.microsoft.com/office/drawing/2014/main" val="3927648954"/>
                    </a:ext>
                  </a:extLst>
                </a:gridCol>
              </a:tblGrid>
              <a:tr h="225545">
                <a:tc>
                  <a:txBody>
                    <a:bodyPr/>
                    <a:lstStyle/>
                    <a:p>
                      <a:pPr algn="ctr"/>
                      <a:r>
                        <a:rPr lang="en-US" sz="1200" u="sng">
                          <a:effectLst/>
                        </a:rPr>
                        <a:t>Variable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u="sng">
                          <a:effectLst/>
                        </a:rPr>
                        <a:t>P-Value</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10433092"/>
                  </a:ext>
                </a:extLst>
              </a:tr>
              <a:tr h="225545">
                <a:tc>
                  <a:txBody>
                    <a:bodyPr/>
                    <a:lstStyle/>
                    <a:p>
                      <a:pPr algn="ctr"/>
                      <a:r>
                        <a:rPr lang="en-US" sz="1200" dirty="0">
                          <a:effectLst/>
                        </a:rPr>
                        <a:t>Make</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2.576493e-04</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02141408"/>
                  </a:ext>
                </a:extLst>
              </a:tr>
              <a:tr h="225545">
                <a:tc>
                  <a:txBody>
                    <a:bodyPr/>
                    <a:lstStyle/>
                    <a:p>
                      <a:pPr algn="ctr"/>
                      <a:r>
                        <a:rPr lang="en-US" sz="1200">
                          <a:effectLst/>
                        </a:rPr>
                        <a:t>Kilometers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4.512992e-02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44504233"/>
                  </a:ext>
                </a:extLst>
              </a:tr>
              <a:tr h="225545">
                <a:tc>
                  <a:txBody>
                    <a:bodyPr/>
                    <a:lstStyle/>
                    <a:p>
                      <a:pPr algn="ctr"/>
                      <a:r>
                        <a:rPr lang="en-US" sz="1200">
                          <a:effectLst/>
                        </a:rPr>
                        <a:t>Payment</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4.658660e-315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39164281"/>
                  </a:ext>
                </a:extLst>
              </a:tr>
              <a:tr h="218332">
                <a:tc>
                  <a:txBody>
                    <a:bodyPr/>
                    <a:lstStyle/>
                    <a:p>
                      <a:pPr algn="ctr"/>
                      <a:r>
                        <a:rPr lang="en-US" sz="1200" dirty="0">
                          <a:effectLst/>
                        </a:rPr>
                        <a:t>Zone</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5.661187e-20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97032860"/>
                  </a:ext>
                </a:extLst>
              </a:tr>
              <a:tr h="225545">
                <a:tc>
                  <a:txBody>
                    <a:bodyPr/>
                    <a:lstStyle/>
                    <a:p>
                      <a:pPr algn="ctr"/>
                      <a:r>
                        <a:rPr lang="en-US" sz="1200">
                          <a:effectLst/>
                        </a:rPr>
                        <a:t>Bonus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7.619449e-13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61877660"/>
                  </a:ext>
                </a:extLst>
              </a:tr>
              <a:tr h="225545">
                <a:tc>
                  <a:txBody>
                    <a:bodyPr/>
                    <a:lstStyle/>
                    <a:p>
                      <a:pPr algn="ctr"/>
                      <a:r>
                        <a:rPr lang="en-US" sz="1200">
                          <a:effectLst/>
                        </a:rPr>
                        <a:t>Insured</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7.743334e-128</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64661353"/>
                  </a:ext>
                </a:extLst>
              </a:tr>
            </a:tbl>
          </a:graphicData>
        </a:graphic>
      </p:graphicFrame>
      <p:sp>
        <p:nvSpPr>
          <p:cNvPr id="11" name="TextBox 10">
            <a:extLst>
              <a:ext uri="{FF2B5EF4-FFF2-40B4-BE49-F238E27FC236}">
                <a16:creationId xmlns:a16="http://schemas.microsoft.com/office/drawing/2014/main" id="{0A568ED3-EC03-2645-956E-992BA99DDCF7}"/>
              </a:ext>
            </a:extLst>
          </p:cNvPr>
          <p:cNvSpPr txBox="1"/>
          <p:nvPr/>
        </p:nvSpPr>
        <p:spPr>
          <a:xfrm>
            <a:off x="5093208" y="5059739"/>
            <a:ext cx="1734064" cy="369332"/>
          </a:xfrm>
          <a:prstGeom prst="rect">
            <a:avLst/>
          </a:prstGeom>
          <a:noFill/>
        </p:spPr>
        <p:txBody>
          <a:bodyPr wrap="none" rtlCol="0">
            <a:spAutoFit/>
          </a:bodyPr>
          <a:lstStyle/>
          <a:p>
            <a:r>
              <a:rPr lang="en-US" u="sng" dirty="0"/>
              <a:t>Model Equation </a:t>
            </a:r>
          </a:p>
        </p:txBody>
      </p:sp>
      <p:sp>
        <p:nvSpPr>
          <p:cNvPr id="12" name="TextBox 11">
            <a:extLst>
              <a:ext uri="{FF2B5EF4-FFF2-40B4-BE49-F238E27FC236}">
                <a16:creationId xmlns:a16="http://schemas.microsoft.com/office/drawing/2014/main" id="{8121A5DA-99CB-2647-9A31-393ABEE1D6E9}"/>
              </a:ext>
            </a:extLst>
          </p:cNvPr>
          <p:cNvSpPr txBox="1"/>
          <p:nvPr/>
        </p:nvSpPr>
        <p:spPr>
          <a:xfrm>
            <a:off x="3002280" y="5659407"/>
            <a:ext cx="6892131" cy="646331"/>
          </a:xfrm>
          <a:prstGeom prst="rect">
            <a:avLst/>
          </a:prstGeom>
          <a:noFill/>
        </p:spPr>
        <p:txBody>
          <a:bodyPr wrap="square" rtlCol="0">
            <a:spAutoFit/>
          </a:bodyPr>
          <a:lstStyle/>
          <a:p>
            <a:r>
              <a:rPr lang="en-US" b="1" dirty="0"/>
              <a:t>Claims</a:t>
            </a:r>
            <a:r>
              <a:rPr lang="en-US" dirty="0"/>
              <a:t> = 5.44 + 0.0011 Payment + - </a:t>
            </a:r>
            <a:r>
              <a:rPr lang="en-US" b="1" dirty="0"/>
              <a:t>0.42 Zone </a:t>
            </a:r>
            <a:r>
              <a:rPr lang="en-US" dirty="0"/>
              <a:t>+ - 0.37 Bonus </a:t>
            </a:r>
            <a:endParaRPr lang="en-GB" dirty="0"/>
          </a:p>
          <a:p>
            <a:r>
              <a:rPr lang="en-US" dirty="0"/>
              <a:t>+ - 0.14 Make + 0.01 Insured + - 0.13 Kilometers </a:t>
            </a:r>
            <a:endParaRPr lang="en-GB" dirty="0"/>
          </a:p>
        </p:txBody>
      </p:sp>
    </p:spTree>
    <p:extLst>
      <p:ext uri="{BB962C8B-B14F-4D97-AF65-F5344CB8AC3E}">
        <p14:creationId xmlns:p14="http://schemas.microsoft.com/office/powerpoint/2010/main" val="169453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Conclusion</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21</a:t>
            </a:fld>
            <a:endParaRPr lang="en-GB"/>
          </a:p>
        </p:txBody>
      </p:sp>
      <p:sp>
        <p:nvSpPr>
          <p:cNvPr id="3" name="Rectangle 2">
            <a:extLst>
              <a:ext uri="{FF2B5EF4-FFF2-40B4-BE49-F238E27FC236}">
                <a16:creationId xmlns:a16="http://schemas.microsoft.com/office/drawing/2014/main" id="{C287C0A3-A9F0-FA42-86CF-F406BCAA7783}"/>
              </a:ext>
            </a:extLst>
          </p:cNvPr>
          <p:cNvSpPr/>
          <p:nvPr/>
        </p:nvSpPr>
        <p:spPr>
          <a:xfrm>
            <a:off x="1865970" y="2812846"/>
            <a:ext cx="7984273" cy="2031325"/>
          </a:xfrm>
          <a:prstGeom prst="rect">
            <a:avLst/>
          </a:prstGeom>
        </p:spPr>
        <p:txBody>
          <a:bodyPr wrap="square">
            <a:spAutoFit/>
          </a:bodyPr>
          <a:lstStyle/>
          <a:p>
            <a:pPr algn="ctr"/>
            <a:r>
              <a:rPr lang="en-US" dirty="0">
                <a:latin typeface="Calibri" panose="020F0502020204030204" pitchFamily="34" charset="0"/>
                <a:ea typeface="DengXian" panose="02010600030101010101" pitchFamily="2" charset="-122"/>
                <a:cs typeface="Arial" panose="020B0604020202020204" pitchFamily="34" charset="0"/>
              </a:rPr>
              <a:t>From my exploratory data analysis, I have been able to show which variables have the highest or the lowest impact on the claims &amp; Payment variable and further have been able to show which risk categories have the highest and lowest level of impact on the claims. Going forward with this piece of presented information the Swedish Committee is now able to make the necessary adjustments to how they protect their customers depending on the risk categories that have been supplied by the committee.   </a:t>
            </a:r>
            <a:endParaRPr lang="en-GB" dirty="0">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92492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2"/>
                </a:solidFill>
              </a:rPr>
              <a:t> Data Cleansing Preface</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3</a:t>
            </a:fld>
            <a:endParaRPr lang="en-GB"/>
          </a:p>
        </p:txBody>
      </p:sp>
      <p:pic>
        <p:nvPicPr>
          <p:cNvPr id="16" name="Picture 15" descr="Text, letter&#10;&#10;Description automatically generated">
            <a:extLst>
              <a:ext uri="{FF2B5EF4-FFF2-40B4-BE49-F238E27FC236}">
                <a16:creationId xmlns:a16="http://schemas.microsoft.com/office/drawing/2014/main" id="{E1125AA7-B4C7-724B-93D2-68AACCD2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608" y="2312414"/>
            <a:ext cx="6451600" cy="3657600"/>
          </a:xfrm>
          <a:prstGeom prst="rect">
            <a:avLst/>
          </a:prstGeom>
        </p:spPr>
      </p:pic>
    </p:spTree>
    <p:extLst>
      <p:ext uri="{BB962C8B-B14F-4D97-AF65-F5344CB8AC3E}">
        <p14:creationId xmlns:p14="http://schemas.microsoft.com/office/powerpoint/2010/main" val="1964728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2"/>
                </a:solidFill>
              </a:rPr>
              <a:t> Central Tendencies </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4</a:t>
            </a:fld>
            <a:endParaRPr lang="en-GB"/>
          </a:p>
        </p:txBody>
      </p:sp>
      <p:pic>
        <p:nvPicPr>
          <p:cNvPr id="7" name="Picture 6" descr="Chart, bar chart&#10;&#10;Description automatically generated">
            <a:extLst>
              <a:ext uri="{FF2B5EF4-FFF2-40B4-BE49-F238E27FC236}">
                <a16:creationId xmlns:a16="http://schemas.microsoft.com/office/drawing/2014/main" id="{B2230750-8C45-754E-A745-D08192CD9E30}"/>
              </a:ext>
            </a:extLst>
          </p:cNvPr>
          <p:cNvPicPr/>
          <p:nvPr/>
        </p:nvPicPr>
        <p:blipFill>
          <a:blip r:embed="rId4">
            <a:extLst>
              <a:ext uri="{28A0092B-C50C-407E-A947-70E740481C1C}">
                <a14:useLocalDpi xmlns:a14="http://schemas.microsoft.com/office/drawing/2010/main" val="0"/>
              </a:ext>
            </a:extLst>
          </a:blip>
          <a:stretch>
            <a:fillRect/>
          </a:stretch>
        </p:blipFill>
        <p:spPr>
          <a:xfrm>
            <a:off x="2136648" y="1935956"/>
            <a:ext cx="4130675" cy="4130675"/>
          </a:xfrm>
          <a:prstGeom prst="rect">
            <a:avLst/>
          </a:prstGeom>
        </p:spPr>
      </p:pic>
      <p:graphicFrame>
        <p:nvGraphicFramePr>
          <p:cNvPr id="3" name="Table 2">
            <a:extLst>
              <a:ext uri="{FF2B5EF4-FFF2-40B4-BE49-F238E27FC236}">
                <a16:creationId xmlns:a16="http://schemas.microsoft.com/office/drawing/2014/main" id="{6F956779-FB6A-AD4C-848B-ECF36EFE8F8C}"/>
              </a:ext>
            </a:extLst>
          </p:cNvPr>
          <p:cNvGraphicFramePr>
            <a:graphicFrameLocks noGrp="1"/>
          </p:cNvGraphicFramePr>
          <p:nvPr>
            <p:extLst>
              <p:ext uri="{D42A27DB-BD31-4B8C-83A1-F6EECF244321}">
                <p14:modId xmlns:p14="http://schemas.microsoft.com/office/powerpoint/2010/main" val="913453420"/>
              </p:ext>
            </p:extLst>
          </p:nvPr>
        </p:nvGraphicFramePr>
        <p:xfrm>
          <a:off x="6476746" y="2144553"/>
          <a:ext cx="2420620" cy="3713480"/>
        </p:xfrm>
        <a:graphic>
          <a:graphicData uri="http://schemas.openxmlformats.org/drawingml/2006/table">
            <a:tbl>
              <a:tblPr firstRow="1" firstCol="1" bandRow="1">
                <a:tableStyleId>{5C22544A-7EE6-4342-B048-85BDC9FD1C3A}</a:tableStyleId>
              </a:tblPr>
              <a:tblGrid>
                <a:gridCol w="1210310">
                  <a:extLst>
                    <a:ext uri="{9D8B030D-6E8A-4147-A177-3AD203B41FA5}">
                      <a16:colId xmlns:a16="http://schemas.microsoft.com/office/drawing/2014/main" val="4151788039"/>
                    </a:ext>
                  </a:extLst>
                </a:gridCol>
                <a:gridCol w="1210310">
                  <a:extLst>
                    <a:ext uri="{9D8B030D-6E8A-4147-A177-3AD203B41FA5}">
                      <a16:colId xmlns:a16="http://schemas.microsoft.com/office/drawing/2014/main" val="472753060"/>
                    </a:ext>
                  </a:extLst>
                </a:gridCol>
              </a:tblGrid>
              <a:tr h="462280">
                <a:tc>
                  <a:txBody>
                    <a:bodyPr/>
                    <a:lstStyle/>
                    <a:p>
                      <a:pPr algn="ctr"/>
                      <a:r>
                        <a:rPr lang="en-US" sz="1200" dirty="0">
                          <a:effectLst/>
                        </a:rPr>
                        <a:t>Zone #</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50019952"/>
                  </a:ext>
                </a:extLst>
              </a:tr>
              <a:tr h="462280">
                <a:tc>
                  <a:txBody>
                    <a:bodyPr/>
                    <a:lstStyle/>
                    <a:p>
                      <a:pPr algn="ctr"/>
                      <a:r>
                        <a:rPr lang="en-US" sz="1200" dirty="0">
                          <a:effectLst/>
                        </a:rPr>
                        <a:t>Zone 4</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12.18455</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93754423"/>
                  </a:ext>
                </a:extLst>
              </a:tr>
              <a:tr h="462280">
                <a:tc>
                  <a:txBody>
                    <a:bodyPr/>
                    <a:lstStyle/>
                    <a:p>
                      <a:pPr algn="ctr"/>
                      <a:r>
                        <a:rPr lang="en-US" sz="1200">
                          <a:effectLst/>
                        </a:rPr>
                        <a:t>Zone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10.78346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398691"/>
                  </a:ext>
                </a:extLst>
              </a:tr>
              <a:tr h="462280">
                <a:tc>
                  <a:txBody>
                    <a:bodyPr/>
                    <a:lstStyle/>
                    <a:p>
                      <a:pPr algn="ctr"/>
                      <a:r>
                        <a:rPr lang="en-US" sz="1200">
                          <a:effectLst/>
                        </a:rPr>
                        <a:t>Zone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10.29804</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43087456"/>
                  </a:ext>
                </a:extLst>
              </a:tr>
              <a:tr h="462280">
                <a:tc>
                  <a:txBody>
                    <a:bodyPr/>
                    <a:lstStyle/>
                    <a:p>
                      <a:pPr algn="ctr"/>
                      <a:r>
                        <a:rPr lang="en-US" sz="1200">
                          <a:effectLst/>
                        </a:rPr>
                        <a:t>Zone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9.832669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20104618"/>
                  </a:ext>
                </a:extLst>
              </a:tr>
              <a:tr h="477520">
                <a:tc>
                  <a:txBody>
                    <a:bodyPr/>
                    <a:lstStyle/>
                    <a:p>
                      <a:pPr algn="ctr"/>
                      <a:r>
                        <a:rPr lang="en-US" sz="1200">
                          <a:effectLst/>
                        </a:rPr>
                        <a:t>Zone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8.310714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310584186"/>
                  </a:ext>
                </a:extLst>
              </a:tr>
              <a:tr h="462280">
                <a:tc>
                  <a:txBody>
                    <a:bodyPr/>
                    <a:lstStyle/>
                    <a:p>
                      <a:pPr algn="ctr"/>
                      <a:r>
                        <a:rPr lang="en-US" sz="1200">
                          <a:effectLst/>
                        </a:rPr>
                        <a:t>Zone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5.619377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70886912"/>
                  </a:ext>
                </a:extLst>
              </a:tr>
              <a:tr h="462280">
                <a:tc>
                  <a:txBody>
                    <a:bodyPr/>
                    <a:lstStyle/>
                    <a:p>
                      <a:pPr algn="ctr"/>
                      <a:r>
                        <a:rPr lang="en-US" sz="1200">
                          <a:effectLst/>
                        </a:rPr>
                        <a:t>Zone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1.43299</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55447623"/>
                  </a:ext>
                </a:extLst>
              </a:tr>
            </a:tbl>
          </a:graphicData>
        </a:graphic>
      </p:graphicFrame>
    </p:spTree>
    <p:extLst>
      <p:ext uri="{BB962C8B-B14F-4D97-AF65-F5344CB8AC3E}">
        <p14:creationId xmlns:p14="http://schemas.microsoft.com/office/powerpoint/2010/main" val="184442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2"/>
                </a:solidFill>
              </a:rPr>
              <a:t> Central Tendencies </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5</a:t>
            </a:fld>
            <a:endParaRPr lang="en-GB"/>
          </a:p>
        </p:txBody>
      </p:sp>
      <p:pic>
        <p:nvPicPr>
          <p:cNvPr id="9" name="Picture 8" descr="Chart, bar chart&#10;&#10;Description automatically generated">
            <a:extLst>
              <a:ext uri="{FF2B5EF4-FFF2-40B4-BE49-F238E27FC236}">
                <a16:creationId xmlns:a16="http://schemas.microsoft.com/office/drawing/2014/main" id="{7BAAF904-9AFD-A14F-9E25-E9233FC9EB00}"/>
              </a:ext>
            </a:extLst>
          </p:cNvPr>
          <p:cNvPicPr/>
          <p:nvPr/>
        </p:nvPicPr>
        <p:blipFill>
          <a:blip r:embed="rId4">
            <a:extLst>
              <a:ext uri="{28A0092B-C50C-407E-A947-70E740481C1C}">
                <a14:useLocalDpi xmlns:a14="http://schemas.microsoft.com/office/drawing/2010/main" val="0"/>
              </a:ext>
            </a:extLst>
          </a:blip>
          <a:stretch>
            <a:fillRect/>
          </a:stretch>
        </p:blipFill>
        <p:spPr>
          <a:xfrm>
            <a:off x="1673415" y="1846420"/>
            <a:ext cx="4309745" cy="4309745"/>
          </a:xfrm>
          <a:prstGeom prst="rect">
            <a:avLst/>
          </a:prstGeom>
        </p:spPr>
      </p:pic>
      <p:graphicFrame>
        <p:nvGraphicFramePr>
          <p:cNvPr id="4" name="Table 3">
            <a:extLst>
              <a:ext uri="{FF2B5EF4-FFF2-40B4-BE49-F238E27FC236}">
                <a16:creationId xmlns:a16="http://schemas.microsoft.com/office/drawing/2014/main" id="{F8C24775-4602-0B4D-99F0-1ECAB4AD7AFA}"/>
              </a:ext>
            </a:extLst>
          </p:cNvPr>
          <p:cNvGraphicFramePr>
            <a:graphicFrameLocks noGrp="1"/>
          </p:cNvGraphicFramePr>
          <p:nvPr>
            <p:extLst>
              <p:ext uri="{D42A27DB-BD31-4B8C-83A1-F6EECF244321}">
                <p14:modId xmlns:p14="http://schemas.microsoft.com/office/powerpoint/2010/main" val="487490973"/>
              </p:ext>
            </p:extLst>
          </p:nvPr>
        </p:nvGraphicFramePr>
        <p:xfrm>
          <a:off x="6442075" y="2447034"/>
          <a:ext cx="2599690" cy="3388360"/>
        </p:xfrm>
        <a:graphic>
          <a:graphicData uri="http://schemas.openxmlformats.org/drawingml/2006/table">
            <a:tbl>
              <a:tblPr firstRow="1" firstCol="1" bandRow="1">
                <a:tableStyleId>{5C22544A-7EE6-4342-B048-85BDC9FD1C3A}</a:tableStyleId>
              </a:tblPr>
              <a:tblGrid>
                <a:gridCol w="1299845">
                  <a:extLst>
                    <a:ext uri="{9D8B030D-6E8A-4147-A177-3AD203B41FA5}">
                      <a16:colId xmlns:a16="http://schemas.microsoft.com/office/drawing/2014/main" val="3645303971"/>
                    </a:ext>
                  </a:extLst>
                </a:gridCol>
                <a:gridCol w="1299845">
                  <a:extLst>
                    <a:ext uri="{9D8B030D-6E8A-4147-A177-3AD203B41FA5}">
                      <a16:colId xmlns:a16="http://schemas.microsoft.com/office/drawing/2014/main" val="2450010678"/>
                    </a:ext>
                  </a:extLst>
                </a:gridCol>
              </a:tblGrid>
              <a:tr h="337820">
                <a:tc>
                  <a:txBody>
                    <a:bodyPr/>
                    <a:lstStyle/>
                    <a:p>
                      <a:pPr algn="ctr">
                        <a:tabLst>
                          <a:tab pos="1118870" algn="ctr"/>
                        </a:tabLst>
                      </a:pPr>
                      <a:r>
                        <a:rPr lang="en-US" sz="1200">
                          <a:effectLst/>
                        </a:rPr>
                        <a:t>Make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48953082"/>
                  </a:ext>
                </a:extLst>
              </a:tr>
              <a:tr h="337820">
                <a:tc>
                  <a:txBody>
                    <a:bodyPr/>
                    <a:lstStyle/>
                    <a:p>
                      <a:pPr algn="ctr">
                        <a:tabLst>
                          <a:tab pos="1118870" algn="ctr"/>
                        </a:tabLst>
                      </a:pPr>
                      <a:r>
                        <a:rPr lang="en-US" sz="1200">
                          <a:effectLst/>
                        </a:rPr>
                        <a:t>Make 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dirty="0">
                          <a:solidFill>
                            <a:srgbClr val="FF0000"/>
                          </a:solidFill>
                          <a:effectLst/>
                        </a:rPr>
                        <a:t>16.45614</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47623662"/>
                  </a:ext>
                </a:extLst>
              </a:tr>
              <a:tr h="337820">
                <a:tc>
                  <a:txBody>
                    <a:bodyPr/>
                    <a:lstStyle/>
                    <a:p>
                      <a:pPr algn="ctr">
                        <a:tabLst>
                          <a:tab pos="1118870" algn="ctr"/>
                        </a:tabLst>
                      </a:pPr>
                      <a:r>
                        <a:rPr lang="en-US" sz="1200">
                          <a:effectLst/>
                        </a:rPr>
                        <a:t>Make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15.47514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72589603"/>
                  </a:ext>
                </a:extLst>
              </a:tr>
              <a:tr h="347980">
                <a:tc>
                  <a:txBody>
                    <a:bodyPr/>
                    <a:lstStyle/>
                    <a:p>
                      <a:pPr algn="ctr">
                        <a:tabLst>
                          <a:tab pos="1118870" algn="ctr"/>
                        </a:tabLst>
                      </a:pPr>
                      <a:r>
                        <a:rPr lang="en-US" sz="1200">
                          <a:effectLst/>
                        </a:rPr>
                        <a:t>Make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11.00455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89490374"/>
                  </a:ext>
                </a:extLst>
              </a:tr>
              <a:tr h="337820">
                <a:tc>
                  <a:txBody>
                    <a:bodyPr/>
                    <a:lstStyle/>
                    <a:p>
                      <a:pPr algn="ctr">
                        <a:tabLst>
                          <a:tab pos="1118870" algn="ctr"/>
                        </a:tabLst>
                      </a:pPr>
                      <a:r>
                        <a:rPr lang="en-US" sz="1200">
                          <a:effectLst/>
                        </a:rPr>
                        <a:t>Make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8.869565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67079301"/>
                  </a:ext>
                </a:extLst>
              </a:tr>
              <a:tr h="337820">
                <a:tc>
                  <a:txBody>
                    <a:bodyPr/>
                    <a:lstStyle/>
                    <a:p>
                      <a:pPr algn="ctr">
                        <a:tabLst>
                          <a:tab pos="1118870" algn="ctr"/>
                        </a:tabLst>
                      </a:pPr>
                      <a:r>
                        <a:rPr lang="en-US" sz="1200">
                          <a:effectLst/>
                        </a:rPr>
                        <a:t>Make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7.709402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24183923"/>
                  </a:ext>
                </a:extLst>
              </a:tr>
              <a:tr h="337820">
                <a:tc>
                  <a:txBody>
                    <a:bodyPr/>
                    <a:lstStyle/>
                    <a:p>
                      <a:pPr algn="ctr">
                        <a:tabLst>
                          <a:tab pos="1118870" algn="ctr"/>
                        </a:tabLst>
                      </a:pPr>
                      <a:r>
                        <a:rPr lang="en-US" sz="1200">
                          <a:effectLst/>
                        </a:rPr>
                        <a:t>Make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274955" algn="l"/>
                        </a:tabLst>
                      </a:pPr>
                      <a:r>
                        <a:rPr lang="en-US" sz="1200">
                          <a:effectLst/>
                        </a:rPr>
                        <a:t>5.931034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94172241"/>
                  </a:ext>
                </a:extLst>
              </a:tr>
              <a:tr h="337820">
                <a:tc>
                  <a:txBody>
                    <a:bodyPr/>
                    <a:lstStyle/>
                    <a:p>
                      <a:pPr algn="ctr">
                        <a:tabLst>
                          <a:tab pos="1118870" algn="ctr"/>
                        </a:tabLst>
                      </a:pPr>
                      <a:r>
                        <a:rPr lang="en-US" sz="1200">
                          <a:effectLst/>
                        </a:rPr>
                        <a:t>Make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5.757447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07850447"/>
                  </a:ext>
                </a:extLst>
              </a:tr>
              <a:tr h="337820">
                <a:tc>
                  <a:txBody>
                    <a:bodyPr/>
                    <a:lstStyle/>
                    <a:p>
                      <a:pPr algn="ctr">
                        <a:tabLst>
                          <a:tab pos="1118870" algn="ctr"/>
                        </a:tabLst>
                      </a:pPr>
                      <a:r>
                        <a:rPr lang="en-US" sz="1200">
                          <a:effectLst/>
                        </a:rPr>
                        <a:t>Make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a:effectLst/>
                        </a:rPr>
                        <a:t>5.724891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10446758"/>
                  </a:ext>
                </a:extLst>
              </a:tr>
              <a:tr h="337820">
                <a:tc>
                  <a:txBody>
                    <a:bodyPr/>
                    <a:lstStyle/>
                    <a:p>
                      <a:pPr algn="ctr">
                        <a:tabLst>
                          <a:tab pos="1118870" algn="ctr"/>
                        </a:tabLst>
                      </a:pPr>
                      <a:r>
                        <a:rPr lang="en-US" sz="1200">
                          <a:effectLst/>
                        </a:rPr>
                        <a:t>Make 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tabLst>
                          <a:tab pos="1118870" algn="ctr"/>
                        </a:tabLst>
                      </a:pPr>
                      <a:r>
                        <a:rPr lang="en-US" sz="1200" dirty="0">
                          <a:solidFill>
                            <a:srgbClr val="FF0000"/>
                          </a:solidFill>
                          <a:effectLst/>
                        </a:rPr>
                        <a:t>4.238298</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62850451"/>
                  </a:ext>
                </a:extLst>
              </a:tr>
            </a:tbl>
          </a:graphicData>
        </a:graphic>
      </p:graphicFrame>
    </p:spTree>
    <p:extLst>
      <p:ext uri="{BB962C8B-B14F-4D97-AF65-F5344CB8AC3E}">
        <p14:creationId xmlns:p14="http://schemas.microsoft.com/office/powerpoint/2010/main" val="315456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2"/>
                </a:solidFill>
              </a:rPr>
              <a:t> Central Tendencies </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6</a:t>
            </a:fld>
            <a:endParaRPr lang="en-GB"/>
          </a:p>
        </p:txBody>
      </p:sp>
      <p:pic>
        <p:nvPicPr>
          <p:cNvPr id="9" name="Picture 8" descr="Chart, bar chart&#10;&#10;Description automatically generated">
            <a:extLst>
              <a:ext uri="{FF2B5EF4-FFF2-40B4-BE49-F238E27FC236}">
                <a16:creationId xmlns:a16="http://schemas.microsoft.com/office/drawing/2014/main" id="{21DCB7F9-60B6-3E46-B5B9-570C6EC785C6}"/>
              </a:ext>
            </a:extLst>
          </p:cNvPr>
          <p:cNvPicPr/>
          <p:nvPr/>
        </p:nvPicPr>
        <p:blipFill>
          <a:blip r:embed="rId4">
            <a:extLst>
              <a:ext uri="{28A0092B-C50C-407E-A947-70E740481C1C}">
                <a14:useLocalDpi xmlns:a14="http://schemas.microsoft.com/office/drawing/2010/main" val="0"/>
              </a:ext>
            </a:extLst>
          </a:blip>
          <a:stretch>
            <a:fillRect/>
          </a:stretch>
        </p:blipFill>
        <p:spPr>
          <a:xfrm>
            <a:off x="1548072" y="1823085"/>
            <a:ext cx="4533265" cy="4533265"/>
          </a:xfrm>
          <a:prstGeom prst="rect">
            <a:avLst/>
          </a:prstGeom>
        </p:spPr>
      </p:pic>
      <p:graphicFrame>
        <p:nvGraphicFramePr>
          <p:cNvPr id="4" name="Table 3">
            <a:extLst>
              <a:ext uri="{FF2B5EF4-FFF2-40B4-BE49-F238E27FC236}">
                <a16:creationId xmlns:a16="http://schemas.microsoft.com/office/drawing/2014/main" id="{D4E53CF3-B289-544F-8443-E0953465AD41}"/>
              </a:ext>
            </a:extLst>
          </p:cNvPr>
          <p:cNvGraphicFramePr>
            <a:graphicFrameLocks noGrp="1"/>
          </p:cNvGraphicFramePr>
          <p:nvPr>
            <p:extLst>
              <p:ext uri="{D42A27DB-BD31-4B8C-83A1-F6EECF244321}">
                <p14:modId xmlns:p14="http://schemas.microsoft.com/office/powerpoint/2010/main" val="1136062440"/>
              </p:ext>
            </p:extLst>
          </p:nvPr>
        </p:nvGraphicFramePr>
        <p:xfrm>
          <a:off x="6816725" y="2219069"/>
          <a:ext cx="2581910" cy="3844290"/>
        </p:xfrm>
        <a:graphic>
          <a:graphicData uri="http://schemas.openxmlformats.org/drawingml/2006/table">
            <a:tbl>
              <a:tblPr firstRow="1" firstCol="1" bandRow="1">
                <a:tableStyleId>{5C22544A-7EE6-4342-B048-85BDC9FD1C3A}</a:tableStyleId>
              </a:tblPr>
              <a:tblGrid>
                <a:gridCol w="1290955">
                  <a:extLst>
                    <a:ext uri="{9D8B030D-6E8A-4147-A177-3AD203B41FA5}">
                      <a16:colId xmlns:a16="http://schemas.microsoft.com/office/drawing/2014/main" val="3517047799"/>
                    </a:ext>
                  </a:extLst>
                </a:gridCol>
                <a:gridCol w="1290955">
                  <a:extLst>
                    <a:ext uri="{9D8B030D-6E8A-4147-A177-3AD203B41FA5}">
                      <a16:colId xmlns:a16="http://schemas.microsoft.com/office/drawing/2014/main" val="960269737"/>
                    </a:ext>
                  </a:extLst>
                </a:gridCol>
              </a:tblGrid>
              <a:tr h="640715">
                <a:tc>
                  <a:txBody>
                    <a:bodyPr/>
                    <a:lstStyle/>
                    <a:p>
                      <a:pPr algn="l"/>
                      <a:r>
                        <a:rPr lang="en-US" sz="1200">
                          <a:effectLst/>
                        </a:rPr>
                        <a:t>Kilometers</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17987917"/>
                  </a:ext>
                </a:extLst>
              </a:tr>
              <a:tr h="640715">
                <a:tc>
                  <a:txBody>
                    <a:bodyPr/>
                    <a:lstStyle/>
                    <a:p>
                      <a:pPr algn="l"/>
                      <a:r>
                        <a:rPr lang="en-US" sz="1200">
                          <a:effectLst/>
                        </a:rPr>
                        <a:t>1000-15000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dirty="0">
                          <a:solidFill>
                            <a:srgbClr val="FF0000"/>
                          </a:solidFill>
                          <a:effectLst/>
                        </a:rPr>
                        <a:t>11.57771</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22149426"/>
                  </a:ext>
                </a:extLst>
              </a:tr>
              <a:tr h="640715">
                <a:tc>
                  <a:txBody>
                    <a:bodyPr/>
                    <a:lstStyle/>
                    <a:p>
                      <a:pPr algn="l"/>
                      <a:r>
                        <a:rPr lang="en-US" sz="1200">
                          <a:effectLst/>
                        </a:rPr>
                        <a:t>1000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a:effectLst/>
                        </a:rPr>
                        <a:t>9.793872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08280196"/>
                  </a:ext>
                </a:extLst>
              </a:tr>
              <a:tr h="640715">
                <a:tc>
                  <a:txBody>
                    <a:bodyPr/>
                    <a:lstStyle/>
                    <a:p>
                      <a:pPr algn="l"/>
                      <a:r>
                        <a:rPr lang="en-US" sz="1200">
                          <a:effectLst/>
                        </a:rPr>
                        <a:t>15000-20000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a:effectLst/>
                        </a:rPr>
                        <a:t>9.030055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01577756"/>
                  </a:ext>
                </a:extLst>
              </a:tr>
              <a:tr h="640715">
                <a:tc>
                  <a:txBody>
                    <a:bodyPr/>
                    <a:lstStyle/>
                    <a:p>
                      <a:pPr algn="l"/>
                      <a:r>
                        <a:rPr lang="en-US" sz="1200">
                          <a:effectLst/>
                        </a:rPr>
                        <a:t>20000-25000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a:effectLst/>
                        </a:rPr>
                        <a:t>5.858586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59158508"/>
                  </a:ext>
                </a:extLst>
              </a:tr>
              <a:tr h="640715">
                <a:tc>
                  <a:txBody>
                    <a:bodyPr/>
                    <a:lstStyle/>
                    <a:p>
                      <a:pPr algn="l"/>
                      <a:r>
                        <a:rPr lang="en-US" sz="1200">
                          <a:effectLst/>
                        </a:rPr>
                        <a:t>25000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l"/>
                      <a:r>
                        <a:rPr lang="en-US" sz="1200" dirty="0">
                          <a:solidFill>
                            <a:srgbClr val="FF0000"/>
                          </a:solidFill>
                          <a:effectLst/>
                        </a:rPr>
                        <a:t>4.98977</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08126434"/>
                  </a:ext>
                </a:extLst>
              </a:tr>
            </a:tbl>
          </a:graphicData>
        </a:graphic>
      </p:graphicFrame>
    </p:spTree>
    <p:extLst>
      <p:ext uri="{BB962C8B-B14F-4D97-AF65-F5344CB8AC3E}">
        <p14:creationId xmlns:p14="http://schemas.microsoft.com/office/powerpoint/2010/main" val="139180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Dispersion Measures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7</a:t>
            </a:fld>
            <a:endParaRPr lang="en-GB"/>
          </a:p>
        </p:txBody>
      </p:sp>
      <p:pic>
        <p:nvPicPr>
          <p:cNvPr id="7" name="Picture 6" descr="Chart, histogram&#10;&#10;Description automatically generated">
            <a:extLst>
              <a:ext uri="{FF2B5EF4-FFF2-40B4-BE49-F238E27FC236}">
                <a16:creationId xmlns:a16="http://schemas.microsoft.com/office/drawing/2014/main" id="{27C8A2C7-345A-BB48-8686-D4A73AF99F89}"/>
              </a:ext>
            </a:extLst>
          </p:cNvPr>
          <p:cNvPicPr/>
          <p:nvPr/>
        </p:nvPicPr>
        <p:blipFill>
          <a:blip r:embed="rId4"/>
          <a:stretch>
            <a:fillRect/>
          </a:stretch>
        </p:blipFill>
        <p:spPr>
          <a:xfrm>
            <a:off x="806197" y="1646238"/>
            <a:ext cx="5550408" cy="5138928"/>
          </a:xfrm>
          <a:prstGeom prst="rect">
            <a:avLst/>
          </a:prstGeom>
        </p:spPr>
      </p:pic>
      <p:graphicFrame>
        <p:nvGraphicFramePr>
          <p:cNvPr id="10" name="Table 9">
            <a:extLst>
              <a:ext uri="{FF2B5EF4-FFF2-40B4-BE49-F238E27FC236}">
                <a16:creationId xmlns:a16="http://schemas.microsoft.com/office/drawing/2014/main" id="{69465CDB-D3F0-264A-9491-163B1862E976}"/>
              </a:ext>
            </a:extLst>
          </p:cNvPr>
          <p:cNvGraphicFramePr>
            <a:graphicFrameLocks noGrp="1"/>
          </p:cNvGraphicFramePr>
          <p:nvPr>
            <p:extLst>
              <p:ext uri="{D42A27DB-BD31-4B8C-83A1-F6EECF244321}">
                <p14:modId xmlns:p14="http://schemas.microsoft.com/office/powerpoint/2010/main" val="2954093287"/>
              </p:ext>
            </p:extLst>
          </p:nvPr>
        </p:nvGraphicFramePr>
        <p:xfrm>
          <a:off x="6095999" y="2445834"/>
          <a:ext cx="5426930" cy="3427144"/>
        </p:xfrm>
        <a:graphic>
          <a:graphicData uri="http://schemas.openxmlformats.org/drawingml/2006/table">
            <a:tbl>
              <a:tblPr firstRow="1" firstCol="1" bandRow="1">
                <a:tableStyleId>{5C22544A-7EE6-4342-B048-85BDC9FD1C3A}</a:tableStyleId>
              </a:tblPr>
              <a:tblGrid>
                <a:gridCol w="702308">
                  <a:extLst>
                    <a:ext uri="{9D8B030D-6E8A-4147-A177-3AD203B41FA5}">
                      <a16:colId xmlns:a16="http://schemas.microsoft.com/office/drawing/2014/main" val="3054019439"/>
                    </a:ext>
                  </a:extLst>
                </a:gridCol>
                <a:gridCol w="782987">
                  <a:extLst>
                    <a:ext uri="{9D8B030D-6E8A-4147-A177-3AD203B41FA5}">
                      <a16:colId xmlns:a16="http://schemas.microsoft.com/office/drawing/2014/main" val="2532118606"/>
                    </a:ext>
                  </a:extLst>
                </a:gridCol>
                <a:gridCol w="776022">
                  <a:extLst>
                    <a:ext uri="{9D8B030D-6E8A-4147-A177-3AD203B41FA5}">
                      <a16:colId xmlns:a16="http://schemas.microsoft.com/office/drawing/2014/main" val="4158132334"/>
                    </a:ext>
                  </a:extLst>
                </a:gridCol>
                <a:gridCol w="813169">
                  <a:extLst>
                    <a:ext uri="{9D8B030D-6E8A-4147-A177-3AD203B41FA5}">
                      <a16:colId xmlns:a16="http://schemas.microsoft.com/office/drawing/2014/main" val="1503792382"/>
                    </a:ext>
                  </a:extLst>
                </a:gridCol>
                <a:gridCol w="785309">
                  <a:extLst>
                    <a:ext uri="{9D8B030D-6E8A-4147-A177-3AD203B41FA5}">
                      <a16:colId xmlns:a16="http://schemas.microsoft.com/office/drawing/2014/main" val="974435862"/>
                    </a:ext>
                  </a:extLst>
                </a:gridCol>
                <a:gridCol w="784148">
                  <a:extLst>
                    <a:ext uri="{9D8B030D-6E8A-4147-A177-3AD203B41FA5}">
                      <a16:colId xmlns:a16="http://schemas.microsoft.com/office/drawing/2014/main" val="1762723471"/>
                    </a:ext>
                  </a:extLst>
                </a:gridCol>
                <a:gridCol w="782987">
                  <a:extLst>
                    <a:ext uri="{9D8B030D-6E8A-4147-A177-3AD203B41FA5}">
                      <a16:colId xmlns:a16="http://schemas.microsoft.com/office/drawing/2014/main" val="3059899515"/>
                    </a:ext>
                  </a:extLst>
                </a:gridCol>
              </a:tblGrid>
              <a:tr h="428393">
                <a:tc>
                  <a:txBody>
                    <a:bodyPr/>
                    <a:lstStyle/>
                    <a:p>
                      <a:pPr algn="ctr"/>
                      <a:r>
                        <a:rPr lang="en-US" sz="1200">
                          <a:effectLst/>
                        </a:rPr>
                        <a:t>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Min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Median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91141107"/>
                  </a:ext>
                </a:extLst>
              </a:tr>
              <a:tr h="428393">
                <a:tc>
                  <a:txBody>
                    <a:bodyPr/>
                    <a:lstStyle/>
                    <a:p>
                      <a:pPr algn="ctr"/>
                      <a:r>
                        <a:rPr lang="en-US" sz="1200">
                          <a:effectLst/>
                        </a:rPr>
                        <a:t>Zone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12.18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14</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67582743"/>
                  </a:ext>
                </a:extLst>
              </a:tr>
              <a:tr h="428393">
                <a:tc>
                  <a:txBody>
                    <a:bodyPr/>
                    <a:lstStyle/>
                    <a:p>
                      <a:pPr algn="ctr"/>
                      <a:r>
                        <a:rPr lang="en-US" sz="1200">
                          <a:effectLst/>
                        </a:rPr>
                        <a:t>Zone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9.8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9754135"/>
                  </a:ext>
                </a:extLst>
              </a:tr>
              <a:tr h="428393">
                <a:tc>
                  <a:txBody>
                    <a:bodyPr/>
                    <a:lstStyle/>
                    <a:p>
                      <a:pPr algn="ctr"/>
                      <a:r>
                        <a:rPr lang="en-US" sz="1200">
                          <a:effectLst/>
                        </a:rPr>
                        <a:t>Zone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96460445"/>
                  </a:ext>
                </a:extLst>
              </a:tr>
              <a:tr h="428393">
                <a:tc>
                  <a:txBody>
                    <a:bodyPr/>
                    <a:lstStyle/>
                    <a:p>
                      <a:pPr algn="ctr"/>
                      <a:r>
                        <a:rPr lang="en-US" sz="1200">
                          <a:effectLst/>
                        </a:rPr>
                        <a:t>Zone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10.78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86305289"/>
                  </a:ext>
                </a:extLst>
              </a:tr>
              <a:tr h="428393">
                <a:tc>
                  <a:txBody>
                    <a:bodyPr/>
                    <a:lstStyle/>
                    <a:p>
                      <a:pPr algn="ctr"/>
                      <a:r>
                        <a:rPr lang="en-US" sz="1200">
                          <a:effectLst/>
                        </a:rPr>
                        <a:t>Zone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8.3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08322152"/>
                  </a:ext>
                </a:extLst>
              </a:tr>
              <a:tr h="428393">
                <a:tc>
                  <a:txBody>
                    <a:bodyPr/>
                    <a:lstStyle/>
                    <a:p>
                      <a:pPr algn="ctr"/>
                      <a:r>
                        <a:rPr lang="en-US" sz="1200">
                          <a:effectLst/>
                        </a:rPr>
                        <a:t>Zone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21956041"/>
                  </a:ext>
                </a:extLst>
              </a:tr>
              <a:tr h="428393">
                <a:tc>
                  <a:txBody>
                    <a:bodyPr/>
                    <a:lstStyle/>
                    <a:p>
                      <a:pPr algn="ctr"/>
                      <a:r>
                        <a:rPr lang="en-US" sz="1200">
                          <a:effectLst/>
                        </a:rPr>
                        <a:t>Zone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1</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57348458"/>
                  </a:ext>
                </a:extLst>
              </a:tr>
            </a:tbl>
          </a:graphicData>
        </a:graphic>
      </p:graphicFrame>
    </p:spTree>
    <p:extLst>
      <p:ext uri="{BB962C8B-B14F-4D97-AF65-F5344CB8AC3E}">
        <p14:creationId xmlns:p14="http://schemas.microsoft.com/office/powerpoint/2010/main" val="401597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Dispersion Measures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8</a:t>
            </a:fld>
            <a:endParaRPr lang="en-GB"/>
          </a:p>
        </p:txBody>
      </p:sp>
      <p:pic>
        <p:nvPicPr>
          <p:cNvPr id="11" name="Picture 10" descr="Chart, histogram&#10;&#10;Description automatically generated">
            <a:extLst>
              <a:ext uri="{FF2B5EF4-FFF2-40B4-BE49-F238E27FC236}">
                <a16:creationId xmlns:a16="http://schemas.microsoft.com/office/drawing/2014/main" id="{5DC2C15F-7C80-1B4F-A090-C094D66A42EA}"/>
              </a:ext>
            </a:extLst>
          </p:cNvPr>
          <p:cNvPicPr/>
          <p:nvPr/>
        </p:nvPicPr>
        <p:blipFill>
          <a:blip r:embed="rId4"/>
          <a:stretch>
            <a:fillRect/>
          </a:stretch>
        </p:blipFill>
        <p:spPr>
          <a:xfrm>
            <a:off x="222505" y="1646238"/>
            <a:ext cx="6394704" cy="5211762"/>
          </a:xfrm>
          <a:prstGeom prst="rect">
            <a:avLst/>
          </a:prstGeom>
        </p:spPr>
      </p:pic>
      <p:graphicFrame>
        <p:nvGraphicFramePr>
          <p:cNvPr id="4" name="Table 3">
            <a:extLst>
              <a:ext uri="{FF2B5EF4-FFF2-40B4-BE49-F238E27FC236}">
                <a16:creationId xmlns:a16="http://schemas.microsoft.com/office/drawing/2014/main" id="{F92FE8FB-765D-124B-B733-6F69975DE462}"/>
              </a:ext>
            </a:extLst>
          </p:cNvPr>
          <p:cNvGraphicFramePr>
            <a:graphicFrameLocks noGrp="1"/>
          </p:cNvGraphicFramePr>
          <p:nvPr>
            <p:extLst>
              <p:ext uri="{D42A27DB-BD31-4B8C-83A1-F6EECF244321}">
                <p14:modId xmlns:p14="http://schemas.microsoft.com/office/powerpoint/2010/main" val="2638089316"/>
              </p:ext>
            </p:extLst>
          </p:nvPr>
        </p:nvGraphicFramePr>
        <p:xfrm>
          <a:off x="6519746" y="2314725"/>
          <a:ext cx="5107258" cy="3932815"/>
        </p:xfrm>
        <a:graphic>
          <a:graphicData uri="http://schemas.openxmlformats.org/drawingml/2006/table">
            <a:tbl>
              <a:tblPr firstRow="1" firstCol="1" bandRow="1">
                <a:tableStyleId>{5C22544A-7EE6-4342-B048-85BDC9FD1C3A}</a:tableStyleId>
              </a:tblPr>
              <a:tblGrid>
                <a:gridCol w="769639">
                  <a:extLst>
                    <a:ext uri="{9D8B030D-6E8A-4147-A177-3AD203B41FA5}">
                      <a16:colId xmlns:a16="http://schemas.microsoft.com/office/drawing/2014/main" val="2250625601"/>
                    </a:ext>
                  </a:extLst>
                </a:gridCol>
                <a:gridCol w="628165">
                  <a:extLst>
                    <a:ext uri="{9D8B030D-6E8A-4147-A177-3AD203B41FA5}">
                      <a16:colId xmlns:a16="http://schemas.microsoft.com/office/drawing/2014/main" val="2552743549"/>
                    </a:ext>
                  </a:extLst>
                </a:gridCol>
                <a:gridCol w="730311">
                  <a:extLst>
                    <a:ext uri="{9D8B030D-6E8A-4147-A177-3AD203B41FA5}">
                      <a16:colId xmlns:a16="http://schemas.microsoft.com/office/drawing/2014/main" val="1456111862"/>
                    </a:ext>
                  </a:extLst>
                </a:gridCol>
                <a:gridCol w="765270">
                  <a:extLst>
                    <a:ext uri="{9D8B030D-6E8A-4147-A177-3AD203B41FA5}">
                      <a16:colId xmlns:a16="http://schemas.microsoft.com/office/drawing/2014/main" val="916583936"/>
                    </a:ext>
                  </a:extLst>
                </a:gridCol>
                <a:gridCol w="739050">
                  <a:extLst>
                    <a:ext uri="{9D8B030D-6E8A-4147-A177-3AD203B41FA5}">
                      <a16:colId xmlns:a16="http://schemas.microsoft.com/office/drawing/2014/main" val="3471318173"/>
                    </a:ext>
                  </a:extLst>
                </a:gridCol>
                <a:gridCol w="737958">
                  <a:extLst>
                    <a:ext uri="{9D8B030D-6E8A-4147-A177-3AD203B41FA5}">
                      <a16:colId xmlns:a16="http://schemas.microsoft.com/office/drawing/2014/main" val="1791810863"/>
                    </a:ext>
                  </a:extLst>
                </a:gridCol>
                <a:gridCol w="736865">
                  <a:extLst>
                    <a:ext uri="{9D8B030D-6E8A-4147-A177-3AD203B41FA5}">
                      <a16:colId xmlns:a16="http://schemas.microsoft.com/office/drawing/2014/main" val="2702802638"/>
                    </a:ext>
                  </a:extLst>
                </a:gridCol>
              </a:tblGrid>
              <a:tr h="507460">
                <a:tc>
                  <a:txBody>
                    <a:bodyPr/>
                    <a:lstStyle/>
                    <a:p>
                      <a:pPr algn="ctr"/>
                      <a:r>
                        <a:rPr lang="en-US" sz="1200">
                          <a:effectLst/>
                        </a:rPr>
                        <a:t> </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Min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Median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51732511"/>
                  </a:ext>
                </a:extLst>
              </a:tr>
              <a:tr h="380595">
                <a:tc>
                  <a:txBody>
                    <a:bodyPr/>
                    <a:lstStyle/>
                    <a:p>
                      <a:pPr algn="ctr"/>
                      <a:r>
                        <a:rPr lang="en-US" sz="1200" dirty="0">
                          <a:effectLst/>
                        </a:rPr>
                        <a:t>Make 1</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15.4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22</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28897814"/>
                  </a:ext>
                </a:extLst>
              </a:tr>
              <a:tr h="380595">
                <a:tc>
                  <a:txBody>
                    <a:bodyPr/>
                    <a:lstStyle/>
                    <a:p>
                      <a:pPr algn="ctr"/>
                      <a:r>
                        <a:rPr lang="en-US" sz="1200">
                          <a:effectLst/>
                        </a:rPr>
                        <a:t>Make 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16.4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72374830"/>
                  </a:ext>
                </a:extLst>
              </a:tr>
              <a:tr h="380595">
                <a:tc>
                  <a:txBody>
                    <a:bodyPr/>
                    <a:lstStyle/>
                    <a:p>
                      <a:pPr algn="ctr"/>
                      <a:r>
                        <a:rPr lang="en-US" sz="1200">
                          <a:effectLst/>
                        </a:rPr>
                        <a:t>Make 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17</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62017837"/>
                  </a:ext>
                </a:extLst>
              </a:tr>
              <a:tr h="380595">
                <a:tc>
                  <a:txBody>
                    <a:bodyPr/>
                    <a:lstStyle/>
                    <a:p>
                      <a:pPr algn="ctr"/>
                      <a:r>
                        <a:rPr lang="en-US" sz="1200">
                          <a:effectLst/>
                        </a:rPr>
                        <a:t>Make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1</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8.8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70749612"/>
                  </a:ext>
                </a:extLst>
              </a:tr>
              <a:tr h="380595">
                <a:tc>
                  <a:txBody>
                    <a:bodyPr/>
                    <a:lstStyle/>
                    <a:p>
                      <a:pPr algn="ctr"/>
                      <a:r>
                        <a:rPr lang="en-US" sz="1200">
                          <a:effectLst/>
                        </a:rPr>
                        <a:t>Make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30860534"/>
                  </a:ext>
                </a:extLst>
              </a:tr>
              <a:tr h="380595">
                <a:tc>
                  <a:txBody>
                    <a:bodyPr/>
                    <a:lstStyle/>
                    <a:p>
                      <a:pPr algn="ctr"/>
                      <a:r>
                        <a:rPr lang="en-US" sz="1200">
                          <a:effectLst/>
                        </a:rPr>
                        <a:t>Make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35541933"/>
                  </a:ext>
                </a:extLst>
              </a:tr>
              <a:tr h="380595">
                <a:tc>
                  <a:txBody>
                    <a:bodyPr/>
                    <a:lstStyle/>
                    <a:p>
                      <a:pPr algn="ctr"/>
                      <a:r>
                        <a:rPr lang="en-US" sz="1200">
                          <a:effectLst/>
                        </a:rPr>
                        <a:t>Make 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3.5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effectLst/>
                        </a:rPr>
                        <a:t>7</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35668118"/>
                  </a:ext>
                </a:extLst>
              </a:tr>
              <a:tr h="380595">
                <a:tc>
                  <a:txBody>
                    <a:bodyPr/>
                    <a:lstStyle/>
                    <a:p>
                      <a:pPr algn="ctr"/>
                      <a:r>
                        <a:rPr lang="en-US" sz="1200">
                          <a:effectLst/>
                        </a:rPr>
                        <a:t>Make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95104943"/>
                  </a:ext>
                </a:extLst>
              </a:tr>
              <a:tr h="380595">
                <a:tc>
                  <a:txBody>
                    <a:bodyPr/>
                    <a:lstStyle/>
                    <a:p>
                      <a:pPr algn="ctr"/>
                      <a:r>
                        <a:rPr lang="en-US" sz="1200">
                          <a:effectLst/>
                        </a:rPr>
                        <a:t>Make 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4.2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5</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72194434"/>
                  </a:ext>
                </a:extLst>
              </a:tr>
            </a:tbl>
          </a:graphicData>
        </a:graphic>
      </p:graphicFrame>
    </p:spTree>
    <p:extLst>
      <p:ext uri="{BB962C8B-B14F-4D97-AF65-F5344CB8AC3E}">
        <p14:creationId xmlns:p14="http://schemas.microsoft.com/office/powerpoint/2010/main" val="112381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93-52C2-4088-B312-B63ADA626040}"/>
              </a:ext>
            </a:extLst>
          </p:cNvPr>
          <p:cNvSpPr>
            <a:spLocks noGrp="1"/>
          </p:cNvSpPr>
          <p:nvPr>
            <p:ph type="title"/>
          </p:nvPr>
        </p:nvSpPr>
        <p:spPr>
          <a:xfrm>
            <a:off x="838200" y="365125"/>
            <a:ext cx="9591791" cy="1281113"/>
          </a:xfrm>
          <a:solidFill>
            <a:srgbClr val="532377"/>
          </a:solidFill>
        </p:spPr>
        <p:txBody>
          <a:bodyPr/>
          <a:lstStyle/>
          <a:p>
            <a:r>
              <a:rPr lang="en-GB" dirty="0">
                <a:solidFill>
                  <a:schemeClr val="bg1"/>
                </a:solidFill>
              </a:rPr>
              <a:t>Dispersion Measures</a:t>
            </a:r>
          </a:p>
        </p:txBody>
      </p:sp>
      <p:pic>
        <p:nvPicPr>
          <p:cNvPr id="8" name="Content Placeholder 7" descr="Logo, company name&#10;&#10;Description automatically generated">
            <a:extLst>
              <a:ext uri="{FF2B5EF4-FFF2-40B4-BE49-F238E27FC236}">
                <a16:creationId xmlns:a16="http://schemas.microsoft.com/office/drawing/2014/main" id="{83C46A69-A150-46D3-A5FB-2A0CD6CF5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9991" y="89244"/>
            <a:ext cx="1762010" cy="1836833"/>
          </a:xfrm>
        </p:spPr>
      </p:pic>
      <p:sp>
        <p:nvSpPr>
          <p:cNvPr id="6" name="Slide Number Placeholder 5">
            <a:extLst>
              <a:ext uri="{FF2B5EF4-FFF2-40B4-BE49-F238E27FC236}">
                <a16:creationId xmlns:a16="http://schemas.microsoft.com/office/drawing/2014/main" id="{02893EFF-366F-43B5-96D2-01B59E3AE3AA}"/>
              </a:ext>
            </a:extLst>
          </p:cNvPr>
          <p:cNvSpPr>
            <a:spLocks noGrp="1"/>
          </p:cNvSpPr>
          <p:nvPr>
            <p:ph type="sldNum" sz="quarter" idx="12"/>
          </p:nvPr>
        </p:nvSpPr>
        <p:spPr/>
        <p:txBody>
          <a:bodyPr/>
          <a:lstStyle/>
          <a:p>
            <a:fld id="{09A698AD-E0BB-4978-AADB-33AEB96BB41B}" type="slidenum">
              <a:rPr lang="en-GB" smtClean="0"/>
              <a:t>9</a:t>
            </a:fld>
            <a:endParaRPr lang="en-GB"/>
          </a:p>
        </p:txBody>
      </p:sp>
      <p:pic>
        <p:nvPicPr>
          <p:cNvPr id="10" name="Picture 9" descr="Chart&#10;&#10;Description automatically generated">
            <a:extLst>
              <a:ext uri="{FF2B5EF4-FFF2-40B4-BE49-F238E27FC236}">
                <a16:creationId xmlns:a16="http://schemas.microsoft.com/office/drawing/2014/main" id="{97CC45BD-901A-8E4F-A1BB-8FE70CA3CC84}"/>
              </a:ext>
            </a:extLst>
          </p:cNvPr>
          <p:cNvPicPr/>
          <p:nvPr/>
        </p:nvPicPr>
        <p:blipFill>
          <a:blip r:embed="rId4"/>
          <a:stretch>
            <a:fillRect/>
          </a:stretch>
        </p:blipFill>
        <p:spPr>
          <a:xfrm>
            <a:off x="170984" y="1646238"/>
            <a:ext cx="5843017" cy="5211762"/>
          </a:xfrm>
          <a:prstGeom prst="rect">
            <a:avLst/>
          </a:prstGeom>
        </p:spPr>
      </p:pic>
      <p:graphicFrame>
        <p:nvGraphicFramePr>
          <p:cNvPr id="3" name="Table 2">
            <a:extLst>
              <a:ext uri="{FF2B5EF4-FFF2-40B4-BE49-F238E27FC236}">
                <a16:creationId xmlns:a16="http://schemas.microsoft.com/office/drawing/2014/main" id="{4A611E4C-84B2-A649-8813-BE3B3DE9398B}"/>
              </a:ext>
            </a:extLst>
          </p:cNvPr>
          <p:cNvGraphicFramePr>
            <a:graphicFrameLocks noGrp="1"/>
          </p:cNvGraphicFramePr>
          <p:nvPr>
            <p:extLst>
              <p:ext uri="{D42A27DB-BD31-4B8C-83A1-F6EECF244321}">
                <p14:modId xmlns:p14="http://schemas.microsoft.com/office/powerpoint/2010/main" val="3438093176"/>
              </p:ext>
            </p:extLst>
          </p:nvPr>
        </p:nvGraphicFramePr>
        <p:xfrm>
          <a:off x="5865541" y="2441449"/>
          <a:ext cx="5674186" cy="3511295"/>
        </p:xfrm>
        <a:graphic>
          <a:graphicData uri="http://schemas.openxmlformats.org/drawingml/2006/table">
            <a:tbl>
              <a:tblPr firstRow="1" firstCol="1" bandRow="1">
                <a:tableStyleId>{5C22544A-7EE6-4342-B048-85BDC9FD1C3A}</a:tableStyleId>
              </a:tblPr>
              <a:tblGrid>
                <a:gridCol w="1174596">
                  <a:extLst>
                    <a:ext uri="{9D8B030D-6E8A-4147-A177-3AD203B41FA5}">
                      <a16:colId xmlns:a16="http://schemas.microsoft.com/office/drawing/2014/main" val="3124995042"/>
                    </a:ext>
                  </a:extLst>
                </a:gridCol>
                <a:gridCol w="402645">
                  <a:extLst>
                    <a:ext uri="{9D8B030D-6E8A-4147-A177-3AD203B41FA5}">
                      <a16:colId xmlns:a16="http://schemas.microsoft.com/office/drawing/2014/main" val="799350957"/>
                    </a:ext>
                  </a:extLst>
                </a:gridCol>
                <a:gridCol w="801061">
                  <a:extLst>
                    <a:ext uri="{9D8B030D-6E8A-4147-A177-3AD203B41FA5}">
                      <a16:colId xmlns:a16="http://schemas.microsoft.com/office/drawing/2014/main" val="120302954"/>
                    </a:ext>
                  </a:extLst>
                </a:gridCol>
                <a:gridCol w="859928">
                  <a:extLst>
                    <a:ext uri="{9D8B030D-6E8A-4147-A177-3AD203B41FA5}">
                      <a16:colId xmlns:a16="http://schemas.microsoft.com/office/drawing/2014/main" val="652510028"/>
                    </a:ext>
                  </a:extLst>
                </a:gridCol>
                <a:gridCol w="824123">
                  <a:extLst>
                    <a:ext uri="{9D8B030D-6E8A-4147-A177-3AD203B41FA5}">
                      <a16:colId xmlns:a16="http://schemas.microsoft.com/office/drawing/2014/main" val="1365002705"/>
                    </a:ext>
                  </a:extLst>
                </a:gridCol>
                <a:gridCol w="816840">
                  <a:extLst>
                    <a:ext uri="{9D8B030D-6E8A-4147-A177-3AD203B41FA5}">
                      <a16:colId xmlns:a16="http://schemas.microsoft.com/office/drawing/2014/main" val="1951514480"/>
                    </a:ext>
                  </a:extLst>
                </a:gridCol>
                <a:gridCol w="794993">
                  <a:extLst>
                    <a:ext uri="{9D8B030D-6E8A-4147-A177-3AD203B41FA5}">
                      <a16:colId xmlns:a16="http://schemas.microsoft.com/office/drawing/2014/main" val="2412444138"/>
                    </a:ext>
                  </a:extLst>
                </a:gridCol>
              </a:tblGrid>
              <a:tr h="457995">
                <a:tc>
                  <a:txBody>
                    <a:bodyPr/>
                    <a:lstStyle/>
                    <a:p>
                      <a:pPr algn="ctr"/>
                      <a:r>
                        <a:rPr lang="en-US" sz="1200" dirty="0">
                          <a:effectLst/>
                        </a:rPr>
                        <a:t> </a:t>
                      </a:r>
                      <a:endParaRPr lang="en-GB" sz="12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Min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Median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Mean</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Q3-Q1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25888871"/>
                  </a:ext>
                </a:extLst>
              </a:tr>
              <a:tr h="610660">
                <a:tc>
                  <a:txBody>
                    <a:bodyPr/>
                    <a:lstStyle/>
                    <a:p>
                      <a:pPr algn="ctr"/>
                      <a:r>
                        <a:rPr lang="en-US" sz="1200">
                          <a:effectLst/>
                        </a:rPr>
                        <a:t>Kilometers 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11.58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14</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43301713"/>
                  </a:ext>
                </a:extLst>
              </a:tr>
              <a:tr h="610660">
                <a:tc>
                  <a:txBody>
                    <a:bodyPr/>
                    <a:lstStyle/>
                    <a:p>
                      <a:pPr algn="ctr"/>
                      <a:r>
                        <a:rPr lang="en-US" sz="1200">
                          <a:effectLst/>
                        </a:rPr>
                        <a:t>Kilometers 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9.7</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14.5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13.5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83000966"/>
                  </a:ext>
                </a:extLst>
              </a:tr>
              <a:tr h="610660">
                <a:tc>
                  <a:txBody>
                    <a:bodyPr/>
                    <a:lstStyle/>
                    <a:p>
                      <a:pPr algn="ctr"/>
                      <a:r>
                        <a:rPr lang="en-US" sz="1200">
                          <a:effectLst/>
                        </a:rPr>
                        <a:t>Kilometers 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9.03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13</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12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2160011"/>
                  </a:ext>
                </a:extLst>
              </a:tr>
              <a:tr h="610660">
                <a:tc>
                  <a:txBody>
                    <a:bodyPr/>
                    <a:lstStyle/>
                    <a:p>
                      <a:pPr algn="ctr"/>
                      <a:r>
                        <a:rPr lang="en-US" sz="1200">
                          <a:effectLst/>
                        </a:rPr>
                        <a:t>Kilometers 4</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5.8</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6</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03563266"/>
                  </a:ext>
                </a:extLst>
              </a:tr>
              <a:tr h="610660">
                <a:tc>
                  <a:txBody>
                    <a:bodyPr/>
                    <a:lstStyle/>
                    <a:p>
                      <a:pPr algn="ctr"/>
                      <a:r>
                        <a:rPr lang="en-US" sz="1200">
                          <a:effectLst/>
                        </a:rPr>
                        <a:t>Kilometers 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0</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2</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4.99</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a:effectLst/>
                        </a:rPr>
                        <a:t>5</a:t>
                      </a:r>
                      <a:endParaRPr lang="en-GB"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r>
                        <a:rPr lang="en-US" sz="1200" dirty="0">
                          <a:solidFill>
                            <a:srgbClr val="FF0000"/>
                          </a:solidFill>
                          <a:effectLst/>
                        </a:rPr>
                        <a:t>5</a:t>
                      </a:r>
                      <a:endParaRPr lang="en-GB" sz="1200" dirty="0">
                        <a:solidFill>
                          <a:srgbClr val="FF0000"/>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06689248"/>
                  </a:ext>
                </a:extLst>
              </a:tr>
            </a:tbl>
          </a:graphicData>
        </a:graphic>
      </p:graphicFrame>
    </p:spTree>
    <p:extLst>
      <p:ext uri="{BB962C8B-B14F-4D97-AF65-F5344CB8AC3E}">
        <p14:creationId xmlns:p14="http://schemas.microsoft.com/office/powerpoint/2010/main" val="839972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2043</Words>
  <Application>Microsoft Macintosh PowerPoint</Application>
  <PresentationFormat>Widescreen</PresentationFormat>
  <Paragraphs>455</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Merriweather</vt:lpstr>
      <vt:lpstr>Arial</vt:lpstr>
      <vt:lpstr>Calibri</vt:lpstr>
      <vt:lpstr>Calibri Light</vt:lpstr>
      <vt:lpstr>Symbol</vt:lpstr>
      <vt:lpstr>Office Theme</vt:lpstr>
      <vt:lpstr>Analyse The Report Of a Motor Insurance Company</vt:lpstr>
      <vt:lpstr> Introduction</vt:lpstr>
      <vt:lpstr> Data Cleansing Preface</vt:lpstr>
      <vt:lpstr> Central Tendencies </vt:lpstr>
      <vt:lpstr> Central Tendencies </vt:lpstr>
      <vt:lpstr> Central Tendencies </vt:lpstr>
      <vt:lpstr>Dispersion Measures</vt:lpstr>
      <vt:lpstr>Dispersion Measures</vt:lpstr>
      <vt:lpstr>Dispersion Measures</vt:lpstr>
      <vt:lpstr>Correlation Analysis </vt:lpstr>
      <vt:lpstr>Correlation Analysis</vt:lpstr>
      <vt:lpstr> Correlation Analysis </vt:lpstr>
      <vt:lpstr>Correlation Analysis</vt:lpstr>
      <vt:lpstr>Academic Tutor</vt:lpstr>
      <vt:lpstr>Correlation Analysis</vt:lpstr>
      <vt:lpstr>Correlation Analysis</vt:lpstr>
      <vt:lpstr>Correlation Analysis</vt:lpstr>
      <vt:lpstr>Correlation Analysis</vt:lpstr>
      <vt:lpstr>Payment Regression Model</vt:lpstr>
      <vt:lpstr>Claims Regression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BSC Data Science and Analytics -Treasure Hunt </dc:title>
  <dc:creator>Jazmin Stubbings</dc:creator>
  <cp:lastModifiedBy>Jack Jones</cp:lastModifiedBy>
  <cp:revision>24</cp:revision>
  <dcterms:created xsi:type="dcterms:W3CDTF">2020-10-06T15:45:17Z</dcterms:created>
  <dcterms:modified xsi:type="dcterms:W3CDTF">2021-05-11T09:20:54Z</dcterms:modified>
</cp:coreProperties>
</file>